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Default Extension="wdp" ContentType="image/vnd.ms-photo"/>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Estilo medio 2 - Énfasi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9C7853C-536D-4A76-A0AE-DD22124D55A5}" styleName="Estilo temático 1 - Énfasis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08FB837D-C827-4EFA-A057-4D05807E0F7C}" styleName="Estilo temático 1 - Énfasis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5758FB7-9AC5-4552-8A53-C91805E547FA}" styleName="Estilo temático 1 - Énfasis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75DCB02-9BB8-47FD-8907-85C794F793BA}" styleName="Estilo temático 1 - Énfasis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6" d="100"/>
          <a:sy n="66" d="100"/>
        </p:scale>
        <p:origin x="-1494"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_rels/data1.xml.rels><?xml version="1.0" encoding="UTF-8" standalone="yes"?>
<Relationships xmlns="http://schemas.openxmlformats.org/package/2006/relationships"><Relationship Id="rId1" Type="http://schemas.openxmlformats.org/officeDocument/2006/relationships/image" Target="../media/image6.pn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B21F8B7-8D2B-44D0-9B15-09272B4D0521}" type="doc">
      <dgm:prSet loTypeId="urn:microsoft.com/office/officeart/2005/8/layout/hList7#1" loCatId="list" qsTypeId="urn:microsoft.com/office/officeart/2005/8/quickstyle/simple1" qsCatId="simple" csTypeId="urn:microsoft.com/office/officeart/2005/8/colors/colorful2" csCatId="colorful" phldr="1"/>
      <dgm:spPr/>
    </dgm:pt>
    <dgm:pt modelId="{2D016FEE-6BC4-410F-92B1-BBD8A92A01B5}">
      <dgm:prSet phldrT="[Texto]"/>
      <dgm:spPr/>
      <dgm:t>
        <a:bodyPr/>
        <a:lstStyle/>
        <a:p>
          <a:r>
            <a:rPr lang="es-ES" dirty="0" smtClean="0"/>
            <a:t>Autoevaluemos nuestro proceso</a:t>
          </a:r>
          <a:endParaRPr lang="es-ES" dirty="0"/>
        </a:p>
      </dgm:t>
    </dgm:pt>
    <dgm:pt modelId="{100A8CBC-2ECA-445A-8321-34AEB5A99E7E}" type="parTrans" cxnId="{A928769B-FAE1-490B-B144-623E24F383B5}">
      <dgm:prSet/>
      <dgm:spPr/>
      <dgm:t>
        <a:bodyPr/>
        <a:lstStyle/>
        <a:p>
          <a:endParaRPr lang="es-ES"/>
        </a:p>
      </dgm:t>
    </dgm:pt>
    <dgm:pt modelId="{ACA1BAEC-ADCE-49B6-A716-92D146D4219B}" type="sibTrans" cxnId="{A928769B-FAE1-490B-B144-623E24F383B5}">
      <dgm:prSet/>
      <dgm:spPr/>
      <dgm:t>
        <a:bodyPr/>
        <a:lstStyle/>
        <a:p>
          <a:endParaRPr lang="es-ES"/>
        </a:p>
      </dgm:t>
    </dgm:pt>
    <dgm:pt modelId="{9E23876E-8739-4D74-85C6-62ACA260E4EF}">
      <dgm:prSet phldrT="[Texto]"/>
      <dgm:spPr/>
      <dgm:t>
        <a:bodyPr/>
        <a:lstStyle/>
        <a:p>
          <a:r>
            <a:rPr lang="es-ES" dirty="0" smtClean="0"/>
            <a:t>Realiza el Educaplay luego de tu clase</a:t>
          </a:r>
          <a:endParaRPr lang="es-ES" dirty="0"/>
        </a:p>
      </dgm:t>
    </dgm:pt>
    <dgm:pt modelId="{132907B8-7441-4EAA-BD1F-512DE1DAE026}" type="parTrans" cxnId="{A221D128-1D9A-4313-8139-D40BFAC87728}">
      <dgm:prSet/>
      <dgm:spPr/>
      <dgm:t>
        <a:bodyPr/>
        <a:lstStyle/>
        <a:p>
          <a:endParaRPr lang="es-ES"/>
        </a:p>
      </dgm:t>
    </dgm:pt>
    <dgm:pt modelId="{E358462C-E57A-4778-B84A-D146F6246016}" type="sibTrans" cxnId="{A221D128-1D9A-4313-8139-D40BFAC87728}">
      <dgm:prSet/>
      <dgm:spPr/>
      <dgm:t>
        <a:bodyPr/>
        <a:lstStyle/>
        <a:p>
          <a:endParaRPr lang="es-ES"/>
        </a:p>
      </dgm:t>
    </dgm:pt>
    <dgm:pt modelId="{F5B537E8-E83E-4090-965B-469C384FE6AD}">
      <dgm:prSet phldrT="[Texto]"/>
      <dgm:spPr/>
      <dgm:t>
        <a:bodyPr/>
        <a:lstStyle/>
        <a:p>
          <a:r>
            <a:rPr lang="es-ES" dirty="0" smtClean="0"/>
            <a:t>Revisa tu rúbrica de evaluación </a:t>
          </a:r>
          <a:endParaRPr lang="es-ES" dirty="0"/>
        </a:p>
      </dgm:t>
    </dgm:pt>
    <dgm:pt modelId="{AF073B5E-C62A-4D2F-A42A-C94387E3A8C0}" type="parTrans" cxnId="{F46D017F-D393-4ADD-AD6E-1855B082C976}">
      <dgm:prSet/>
      <dgm:spPr/>
      <dgm:t>
        <a:bodyPr/>
        <a:lstStyle/>
        <a:p>
          <a:endParaRPr lang="es-ES"/>
        </a:p>
      </dgm:t>
    </dgm:pt>
    <dgm:pt modelId="{32BB7C89-E642-438C-8EAA-0BF0C5EB5CCD}" type="sibTrans" cxnId="{F46D017F-D393-4ADD-AD6E-1855B082C976}">
      <dgm:prSet/>
      <dgm:spPr/>
      <dgm:t>
        <a:bodyPr/>
        <a:lstStyle/>
        <a:p>
          <a:endParaRPr lang="es-ES"/>
        </a:p>
      </dgm:t>
    </dgm:pt>
    <dgm:pt modelId="{84CDB57B-71A5-462C-8DC2-CF0958B6BE20}" type="pres">
      <dgm:prSet presAssocID="{8B21F8B7-8D2B-44D0-9B15-09272B4D0521}" presName="Name0" presStyleCnt="0">
        <dgm:presLayoutVars>
          <dgm:dir/>
          <dgm:resizeHandles val="exact"/>
        </dgm:presLayoutVars>
      </dgm:prSet>
      <dgm:spPr/>
    </dgm:pt>
    <dgm:pt modelId="{03342B44-7FD9-4271-9A50-D1C1B592F661}" type="pres">
      <dgm:prSet presAssocID="{8B21F8B7-8D2B-44D0-9B15-09272B4D0521}" presName="fgShape" presStyleLbl="fgShp" presStyleIdx="0" presStyleCnt="1"/>
      <dgm:spPr/>
    </dgm:pt>
    <dgm:pt modelId="{52613D78-ADDC-40C3-8094-6807B300DF7F}" type="pres">
      <dgm:prSet presAssocID="{8B21F8B7-8D2B-44D0-9B15-09272B4D0521}" presName="linComp" presStyleCnt="0"/>
      <dgm:spPr/>
    </dgm:pt>
    <dgm:pt modelId="{48257C9F-A313-43C6-A33B-AA388D0ED47C}" type="pres">
      <dgm:prSet presAssocID="{2D016FEE-6BC4-410F-92B1-BBD8A92A01B5}" presName="compNode" presStyleCnt="0"/>
      <dgm:spPr/>
    </dgm:pt>
    <dgm:pt modelId="{6EE4AEC8-4E80-4545-BC15-49D9E8E3255B}" type="pres">
      <dgm:prSet presAssocID="{2D016FEE-6BC4-410F-92B1-BBD8A92A01B5}" presName="bkgdShape" presStyleLbl="node1" presStyleIdx="0" presStyleCnt="3"/>
      <dgm:spPr/>
      <dgm:t>
        <a:bodyPr/>
        <a:lstStyle/>
        <a:p>
          <a:endParaRPr lang="es-CL"/>
        </a:p>
      </dgm:t>
    </dgm:pt>
    <dgm:pt modelId="{1A7FD40F-EA74-4823-BFF3-D5F7E2CB80FD}" type="pres">
      <dgm:prSet presAssocID="{2D016FEE-6BC4-410F-92B1-BBD8A92A01B5}" presName="nodeTx" presStyleLbl="node1" presStyleIdx="0" presStyleCnt="3">
        <dgm:presLayoutVars>
          <dgm:bulletEnabled val="1"/>
        </dgm:presLayoutVars>
      </dgm:prSet>
      <dgm:spPr/>
      <dgm:t>
        <a:bodyPr/>
        <a:lstStyle/>
        <a:p>
          <a:endParaRPr lang="es-CL"/>
        </a:p>
      </dgm:t>
    </dgm:pt>
    <dgm:pt modelId="{7E0ED930-5BDD-4BBB-BF05-F5C5B55FA0C0}" type="pres">
      <dgm:prSet presAssocID="{2D016FEE-6BC4-410F-92B1-BBD8A92A01B5}" presName="invisiNode" presStyleLbl="node1" presStyleIdx="0" presStyleCnt="3"/>
      <dgm:spPr/>
    </dgm:pt>
    <dgm:pt modelId="{E5392F82-4384-4A6C-82C5-50627AE5659E}" type="pres">
      <dgm:prSet presAssocID="{2D016FEE-6BC4-410F-92B1-BBD8A92A01B5}" presName="imagNode" presStyleLbl="fgImgPlace1" presStyleIdx="0" presStyleCnt="3"/>
      <dgm:spPr>
        <a:blipFill rotWithShape="1">
          <a:blip xmlns:r="http://schemas.openxmlformats.org/officeDocument/2006/relationships" r:embed="rId1">
            <a:duotone>
              <a:schemeClr val="accent2">
                <a:shade val="45000"/>
                <a:satMod val="135000"/>
              </a:schemeClr>
              <a:prstClr val="white"/>
            </a:duotone>
          </a:blip>
          <a:stretch>
            <a:fillRect/>
          </a:stretch>
        </a:blipFill>
      </dgm:spPr>
    </dgm:pt>
    <dgm:pt modelId="{1BECC539-06C7-418A-8836-040EBF61F7C0}" type="pres">
      <dgm:prSet presAssocID="{ACA1BAEC-ADCE-49B6-A716-92D146D4219B}" presName="sibTrans" presStyleLbl="sibTrans2D1" presStyleIdx="0" presStyleCnt="0"/>
      <dgm:spPr/>
      <dgm:t>
        <a:bodyPr/>
        <a:lstStyle/>
        <a:p>
          <a:endParaRPr lang="es-CL"/>
        </a:p>
      </dgm:t>
    </dgm:pt>
    <dgm:pt modelId="{2E37EAC3-4D5D-46FD-B966-68F308BD5DCA}" type="pres">
      <dgm:prSet presAssocID="{9E23876E-8739-4D74-85C6-62ACA260E4EF}" presName="compNode" presStyleCnt="0"/>
      <dgm:spPr/>
    </dgm:pt>
    <dgm:pt modelId="{89ACC49E-EF86-4600-B0C4-AA1EB369F0E0}" type="pres">
      <dgm:prSet presAssocID="{9E23876E-8739-4D74-85C6-62ACA260E4EF}" presName="bkgdShape" presStyleLbl="node1" presStyleIdx="1" presStyleCnt="3"/>
      <dgm:spPr/>
      <dgm:t>
        <a:bodyPr/>
        <a:lstStyle/>
        <a:p>
          <a:endParaRPr lang="es-CL"/>
        </a:p>
      </dgm:t>
    </dgm:pt>
    <dgm:pt modelId="{E066FD95-41B2-43E6-B27B-DEA3CB3CB017}" type="pres">
      <dgm:prSet presAssocID="{9E23876E-8739-4D74-85C6-62ACA260E4EF}" presName="nodeTx" presStyleLbl="node1" presStyleIdx="1" presStyleCnt="3">
        <dgm:presLayoutVars>
          <dgm:bulletEnabled val="1"/>
        </dgm:presLayoutVars>
      </dgm:prSet>
      <dgm:spPr/>
      <dgm:t>
        <a:bodyPr/>
        <a:lstStyle/>
        <a:p>
          <a:endParaRPr lang="es-CL"/>
        </a:p>
      </dgm:t>
    </dgm:pt>
    <dgm:pt modelId="{8971A295-BA3B-4720-8A84-126066D461D6}" type="pres">
      <dgm:prSet presAssocID="{9E23876E-8739-4D74-85C6-62ACA260E4EF}" presName="invisiNode" presStyleLbl="node1" presStyleIdx="1" presStyleCnt="3"/>
      <dgm:spPr/>
    </dgm:pt>
    <dgm:pt modelId="{9FEFD785-73EC-4C03-AFFC-1873A9CF835D}" type="pres">
      <dgm:prSet presAssocID="{9E23876E-8739-4D74-85C6-62ACA260E4EF}" presName="imagNode" presStyleLbl="fgImgPlace1" presStyleIdx="1" presStyleCnt="3"/>
      <dgm:spPr>
        <a:blipFill rotWithShape="1">
          <a:blip xmlns:r="http://schemas.openxmlformats.org/officeDocument/2006/relationships" r:embed="rId1">
            <a:duotone>
              <a:prstClr val="black"/>
              <a:schemeClr val="accent5">
                <a:tint val="45000"/>
                <a:satMod val="400000"/>
              </a:schemeClr>
            </a:duotone>
          </a:blip>
          <a:stretch>
            <a:fillRect/>
          </a:stretch>
        </a:blipFill>
      </dgm:spPr>
    </dgm:pt>
    <dgm:pt modelId="{B889052E-59A4-4A5D-B094-ECF12AE585A0}" type="pres">
      <dgm:prSet presAssocID="{E358462C-E57A-4778-B84A-D146F6246016}" presName="sibTrans" presStyleLbl="sibTrans2D1" presStyleIdx="0" presStyleCnt="0"/>
      <dgm:spPr/>
      <dgm:t>
        <a:bodyPr/>
        <a:lstStyle/>
        <a:p>
          <a:endParaRPr lang="es-CL"/>
        </a:p>
      </dgm:t>
    </dgm:pt>
    <dgm:pt modelId="{0CCA1D49-C3A2-4FC4-A73B-5CE18C828823}" type="pres">
      <dgm:prSet presAssocID="{F5B537E8-E83E-4090-965B-469C384FE6AD}" presName="compNode" presStyleCnt="0"/>
      <dgm:spPr/>
    </dgm:pt>
    <dgm:pt modelId="{E5DA4073-69DD-4A8F-B164-E53D38928935}" type="pres">
      <dgm:prSet presAssocID="{F5B537E8-E83E-4090-965B-469C384FE6AD}" presName="bkgdShape" presStyleLbl="node1" presStyleIdx="2" presStyleCnt="3"/>
      <dgm:spPr/>
      <dgm:t>
        <a:bodyPr/>
        <a:lstStyle/>
        <a:p>
          <a:endParaRPr lang="es-ES"/>
        </a:p>
      </dgm:t>
    </dgm:pt>
    <dgm:pt modelId="{86B86778-C081-4F87-9343-84A47766D4A9}" type="pres">
      <dgm:prSet presAssocID="{F5B537E8-E83E-4090-965B-469C384FE6AD}" presName="nodeTx" presStyleLbl="node1" presStyleIdx="2" presStyleCnt="3">
        <dgm:presLayoutVars>
          <dgm:bulletEnabled val="1"/>
        </dgm:presLayoutVars>
      </dgm:prSet>
      <dgm:spPr/>
      <dgm:t>
        <a:bodyPr/>
        <a:lstStyle/>
        <a:p>
          <a:endParaRPr lang="es-ES"/>
        </a:p>
      </dgm:t>
    </dgm:pt>
    <dgm:pt modelId="{A5A3F53F-CD19-4D77-A768-D48F468235E2}" type="pres">
      <dgm:prSet presAssocID="{F5B537E8-E83E-4090-965B-469C384FE6AD}" presName="invisiNode" presStyleLbl="node1" presStyleIdx="2" presStyleCnt="3"/>
      <dgm:spPr/>
    </dgm:pt>
    <dgm:pt modelId="{591846A7-4C11-4156-BC5B-BDCF40B963BC}" type="pres">
      <dgm:prSet presAssocID="{F5B537E8-E83E-4090-965B-469C384FE6AD}" presName="imagNode" presStyleLbl="fgImgPlace1" presStyleIdx="2" presStyleCnt="3"/>
      <dgm:spPr/>
    </dgm:pt>
  </dgm:ptLst>
  <dgm:cxnLst>
    <dgm:cxn modelId="{1191A352-A360-4522-8950-77972C4ECA0A}" type="presOf" srcId="{F5B537E8-E83E-4090-965B-469C384FE6AD}" destId="{86B86778-C081-4F87-9343-84A47766D4A9}" srcOrd="1" destOrd="0" presId="urn:microsoft.com/office/officeart/2005/8/layout/hList7#1"/>
    <dgm:cxn modelId="{A928769B-FAE1-490B-B144-623E24F383B5}" srcId="{8B21F8B7-8D2B-44D0-9B15-09272B4D0521}" destId="{2D016FEE-6BC4-410F-92B1-BBD8A92A01B5}" srcOrd="0" destOrd="0" parTransId="{100A8CBC-2ECA-445A-8321-34AEB5A99E7E}" sibTransId="{ACA1BAEC-ADCE-49B6-A716-92D146D4219B}"/>
    <dgm:cxn modelId="{8C73355A-0F3F-40BD-8B5F-CF58FEEFABC7}" type="presOf" srcId="{8B21F8B7-8D2B-44D0-9B15-09272B4D0521}" destId="{84CDB57B-71A5-462C-8DC2-CF0958B6BE20}" srcOrd="0" destOrd="0" presId="urn:microsoft.com/office/officeart/2005/8/layout/hList7#1"/>
    <dgm:cxn modelId="{DC3F7D87-341F-4772-806F-EE717F8C7355}" type="presOf" srcId="{ACA1BAEC-ADCE-49B6-A716-92D146D4219B}" destId="{1BECC539-06C7-418A-8836-040EBF61F7C0}" srcOrd="0" destOrd="0" presId="urn:microsoft.com/office/officeart/2005/8/layout/hList7#1"/>
    <dgm:cxn modelId="{8E0B8D6E-0B37-4D3C-B799-E1EAA5777618}" type="presOf" srcId="{9E23876E-8739-4D74-85C6-62ACA260E4EF}" destId="{89ACC49E-EF86-4600-B0C4-AA1EB369F0E0}" srcOrd="0" destOrd="0" presId="urn:microsoft.com/office/officeart/2005/8/layout/hList7#1"/>
    <dgm:cxn modelId="{F46D017F-D393-4ADD-AD6E-1855B082C976}" srcId="{8B21F8B7-8D2B-44D0-9B15-09272B4D0521}" destId="{F5B537E8-E83E-4090-965B-469C384FE6AD}" srcOrd="2" destOrd="0" parTransId="{AF073B5E-C62A-4D2F-A42A-C94387E3A8C0}" sibTransId="{32BB7C89-E642-438C-8EAA-0BF0C5EB5CCD}"/>
    <dgm:cxn modelId="{4333EA28-663D-4DB2-AE2C-C68C141A9F1F}" type="presOf" srcId="{9E23876E-8739-4D74-85C6-62ACA260E4EF}" destId="{E066FD95-41B2-43E6-B27B-DEA3CB3CB017}" srcOrd="1" destOrd="0" presId="urn:microsoft.com/office/officeart/2005/8/layout/hList7#1"/>
    <dgm:cxn modelId="{A34A022A-BA8A-4542-A432-3EB323DAFB2F}" type="presOf" srcId="{2D016FEE-6BC4-410F-92B1-BBD8A92A01B5}" destId="{1A7FD40F-EA74-4823-BFF3-D5F7E2CB80FD}" srcOrd="1" destOrd="0" presId="urn:microsoft.com/office/officeart/2005/8/layout/hList7#1"/>
    <dgm:cxn modelId="{85753AD6-511A-423D-9662-8A4BD119ADAD}" type="presOf" srcId="{F5B537E8-E83E-4090-965B-469C384FE6AD}" destId="{E5DA4073-69DD-4A8F-B164-E53D38928935}" srcOrd="0" destOrd="0" presId="urn:microsoft.com/office/officeart/2005/8/layout/hList7#1"/>
    <dgm:cxn modelId="{A221D128-1D9A-4313-8139-D40BFAC87728}" srcId="{8B21F8B7-8D2B-44D0-9B15-09272B4D0521}" destId="{9E23876E-8739-4D74-85C6-62ACA260E4EF}" srcOrd="1" destOrd="0" parTransId="{132907B8-7441-4EAA-BD1F-512DE1DAE026}" sibTransId="{E358462C-E57A-4778-B84A-D146F6246016}"/>
    <dgm:cxn modelId="{7183F6A6-3C84-48D7-A678-74ABE4F80448}" type="presOf" srcId="{E358462C-E57A-4778-B84A-D146F6246016}" destId="{B889052E-59A4-4A5D-B094-ECF12AE585A0}" srcOrd="0" destOrd="0" presId="urn:microsoft.com/office/officeart/2005/8/layout/hList7#1"/>
    <dgm:cxn modelId="{4B250B49-9FA0-4BC5-8FCB-6FDDE3EAE7C9}" type="presOf" srcId="{2D016FEE-6BC4-410F-92B1-BBD8A92A01B5}" destId="{6EE4AEC8-4E80-4545-BC15-49D9E8E3255B}" srcOrd="0" destOrd="0" presId="urn:microsoft.com/office/officeart/2005/8/layout/hList7#1"/>
    <dgm:cxn modelId="{9CA37F03-A18A-4342-8ECF-801006DADFF8}" type="presParOf" srcId="{84CDB57B-71A5-462C-8DC2-CF0958B6BE20}" destId="{03342B44-7FD9-4271-9A50-D1C1B592F661}" srcOrd="0" destOrd="0" presId="urn:microsoft.com/office/officeart/2005/8/layout/hList7#1"/>
    <dgm:cxn modelId="{A97B26FF-23E2-496B-A896-A0638C858BFF}" type="presParOf" srcId="{84CDB57B-71A5-462C-8DC2-CF0958B6BE20}" destId="{52613D78-ADDC-40C3-8094-6807B300DF7F}" srcOrd="1" destOrd="0" presId="urn:microsoft.com/office/officeart/2005/8/layout/hList7#1"/>
    <dgm:cxn modelId="{C973ABCE-54A4-4D84-9F3C-D5D8D14F54FB}" type="presParOf" srcId="{52613D78-ADDC-40C3-8094-6807B300DF7F}" destId="{48257C9F-A313-43C6-A33B-AA388D0ED47C}" srcOrd="0" destOrd="0" presId="urn:microsoft.com/office/officeart/2005/8/layout/hList7#1"/>
    <dgm:cxn modelId="{99A9A55E-938E-4CF3-BC62-BCAA7F1C59CC}" type="presParOf" srcId="{48257C9F-A313-43C6-A33B-AA388D0ED47C}" destId="{6EE4AEC8-4E80-4545-BC15-49D9E8E3255B}" srcOrd="0" destOrd="0" presId="urn:microsoft.com/office/officeart/2005/8/layout/hList7#1"/>
    <dgm:cxn modelId="{604601EE-2D8F-4A7E-85AE-DCBA80C5D058}" type="presParOf" srcId="{48257C9F-A313-43C6-A33B-AA388D0ED47C}" destId="{1A7FD40F-EA74-4823-BFF3-D5F7E2CB80FD}" srcOrd="1" destOrd="0" presId="urn:microsoft.com/office/officeart/2005/8/layout/hList7#1"/>
    <dgm:cxn modelId="{4B1428F7-3C74-4965-9571-FFDB3397727D}" type="presParOf" srcId="{48257C9F-A313-43C6-A33B-AA388D0ED47C}" destId="{7E0ED930-5BDD-4BBB-BF05-F5C5B55FA0C0}" srcOrd="2" destOrd="0" presId="urn:microsoft.com/office/officeart/2005/8/layout/hList7#1"/>
    <dgm:cxn modelId="{6D3598ED-C1B8-40E5-967B-9040970AD561}" type="presParOf" srcId="{48257C9F-A313-43C6-A33B-AA388D0ED47C}" destId="{E5392F82-4384-4A6C-82C5-50627AE5659E}" srcOrd="3" destOrd="0" presId="urn:microsoft.com/office/officeart/2005/8/layout/hList7#1"/>
    <dgm:cxn modelId="{093E4C6B-1762-457C-8A3A-AB2F2F39A490}" type="presParOf" srcId="{52613D78-ADDC-40C3-8094-6807B300DF7F}" destId="{1BECC539-06C7-418A-8836-040EBF61F7C0}" srcOrd="1" destOrd="0" presId="urn:microsoft.com/office/officeart/2005/8/layout/hList7#1"/>
    <dgm:cxn modelId="{52D312DD-D7FA-48C7-A0C2-A6910B09639A}" type="presParOf" srcId="{52613D78-ADDC-40C3-8094-6807B300DF7F}" destId="{2E37EAC3-4D5D-46FD-B966-68F308BD5DCA}" srcOrd="2" destOrd="0" presId="urn:microsoft.com/office/officeart/2005/8/layout/hList7#1"/>
    <dgm:cxn modelId="{64E7BC33-B489-418B-9C22-62D49244723B}" type="presParOf" srcId="{2E37EAC3-4D5D-46FD-B966-68F308BD5DCA}" destId="{89ACC49E-EF86-4600-B0C4-AA1EB369F0E0}" srcOrd="0" destOrd="0" presId="urn:microsoft.com/office/officeart/2005/8/layout/hList7#1"/>
    <dgm:cxn modelId="{12606F3D-FEDA-4755-9467-3FC619D97110}" type="presParOf" srcId="{2E37EAC3-4D5D-46FD-B966-68F308BD5DCA}" destId="{E066FD95-41B2-43E6-B27B-DEA3CB3CB017}" srcOrd="1" destOrd="0" presId="urn:microsoft.com/office/officeart/2005/8/layout/hList7#1"/>
    <dgm:cxn modelId="{3D83CA7A-F322-45C8-B1AC-3DDF4556DD3C}" type="presParOf" srcId="{2E37EAC3-4D5D-46FD-B966-68F308BD5DCA}" destId="{8971A295-BA3B-4720-8A84-126066D461D6}" srcOrd="2" destOrd="0" presId="urn:microsoft.com/office/officeart/2005/8/layout/hList7#1"/>
    <dgm:cxn modelId="{1F3F2330-6CC2-4BCC-8C9F-266BF085565D}" type="presParOf" srcId="{2E37EAC3-4D5D-46FD-B966-68F308BD5DCA}" destId="{9FEFD785-73EC-4C03-AFFC-1873A9CF835D}" srcOrd="3" destOrd="0" presId="urn:microsoft.com/office/officeart/2005/8/layout/hList7#1"/>
    <dgm:cxn modelId="{B351BECC-ED7E-4FB5-9723-9FF4F9C82679}" type="presParOf" srcId="{52613D78-ADDC-40C3-8094-6807B300DF7F}" destId="{B889052E-59A4-4A5D-B094-ECF12AE585A0}" srcOrd="3" destOrd="0" presId="urn:microsoft.com/office/officeart/2005/8/layout/hList7#1"/>
    <dgm:cxn modelId="{75DC4931-3657-4C33-9480-3904A830E9BB}" type="presParOf" srcId="{52613D78-ADDC-40C3-8094-6807B300DF7F}" destId="{0CCA1D49-C3A2-4FC4-A73B-5CE18C828823}" srcOrd="4" destOrd="0" presId="urn:microsoft.com/office/officeart/2005/8/layout/hList7#1"/>
    <dgm:cxn modelId="{DB7D0A32-142C-4DD2-AE92-23BAD8C8848C}" type="presParOf" srcId="{0CCA1D49-C3A2-4FC4-A73B-5CE18C828823}" destId="{E5DA4073-69DD-4A8F-B164-E53D38928935}" srcOrd="0" destOrd="0" presId="urn:microsoft.com/office/officeart/2005/8/layout/hList7#1"/>
    <dgm:cxn modelId="{9503A7B3-EEC7-483C-BE1B-C5882A8EDA64}" type="presParOf" srcId="{0CCA1D49-C3A2-4FC4-A73B-5CE18C828823}" destId="{86B86778-C081-4F87-9343-84A47766D4A9}" srcOrd="1" destOrd="0" presId="urn:microsoft.com/office/officeart/2005/8/layout/hList7#1"/>
    <dgm:cxn modelId="{CD12F785-965F-4240-9AED-B8FD595D789B}" type="presParOf" srcId="{0CCA1D49-C3A2-4FC4-A73B-5CE18C828823}" destId="{A5A3F53F-CD19-4D77-A768-D48F468235E2}" srcOrd="2" destOrd="0" presId="urn:microsoft.com/office/officeart/2005/8/layout/hList7#1"/>
    <dgm:cxn modelId="{E9BCE352-47A0-4D5B-8AFF-471AD84FD0C1}" type="presParOf" srcId="{0CCA1D49-C3A2-4FC4-A73B-5CE18C828823}" destId="{591846A7-4C11-4156-BC5B-BDCF40B963BC}" srcOrd="3" destOrd="0" presId="urn:microsoft.com/office/officeart/2005/8/layout/hList7#1"/>
  </dgm:cxnLst>
  <dgm:bg/>
  <dgm:whole/>
</dgm:dataModel>
</file>

<file path=ppt/diagrams/layout1.xml><?xml version="1.0" encoding="utf-8"?>
<dgm:layoutDef xmlns:dgm="http://schemas.openxmlformats.org/drawingml/2006/diagram" xmlns:a="http://schemas.openxmlformats.org/drawingml/2006/main" uniqueId="urn:microsoft.com/office/officeart/2005/8/layout/hList7#1">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546EF71F-C868-4EEC-8ED8-25D6C121F911}" type="datetimeFigureOut">
              <a:rPr lang="es-ES" smtClean="0"/>
              <a:pPr/>
              <a:t>11/06/2015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724C789D-6F87-43B7-A93A-9BC5A4FB3AA5}" type="slidenum">
              <a:rPr lang="es-ES" smtClean="0"/>
              <a:pPr/>
              <a:t>‹Nº›</a:t>
            </a:fld>
            <a:endParaRPr lang="es-ES"/>
          </a:p>
        </p:txBody>
      </p:sp>
    </p:spTree>
    <p:extLst>
      <p:ext uri="{BB962C8B-B14F-4D97-AF65-F5344CB8AC3E}">
        <p14:creationId xmlns:p14="http://schemas.microsoft.com/office/powerpoint/2010/main" xmlns="" val="42447588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546EF71F-C868-4EEC-8ED8-25D6C121F911}" type="datetimeFigureOut">
              <a:rPr lang="es-ES" smtClean="0"/>
              <a:pPr/>
              <a:t>11/06/2015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724C789D-6F87-43B7-A93A-9BC5A4FB3AA5}" type="slidenum">
              <a:rPr lang="es-ES" smtClean="0"/>
              <a:pPr/>
              <a:t>‹Nº›</a:t>
            </a:fld>
            <a:endParaRPr lang="es-ES"/>
          </a:p>
        </p:txBody>
      </p:sp>
    </p:spTree>
    <p:extLst>
      <p:ext uri="{BB962C8B-B14F-4D97-AF65-F5344CB8AC3E}">
        <p14:creationId xmlns:p14="http://schemas.microsoft.com/office/powerpoint/2010/main" xmlns="" val="28395476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546EF71F-C868-4EEC-8ED8-25D6C121F911}" type="datetimeFigureOut">
              <a:rPr lang="es-ES" smtClean="0"/>
              <a:pPr/>
              <a:t>11/06/2015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724C789D-6F87-43B7-A93A-9BC5A4FB3AA5}" type="slidenum">
              <a:rPr lang="es-ES" smtClean="0"/>
              <a:pPr/>
              <a:t>‹Nº›</a:t>
            </a:fld>
            <a:endParaRPr lang="es-ES"/>
          </a:p>
        </p:txBody>
      </p:sp>
    </p:spTree>
    <p:extLst>
      <p:ext uri="{BB962C8B-B14F-4D97-AF65-F5344CB8AC3E}">
        <p14:creationId xmlns:p14="http://schemas.microsoft.com/office/powerpoint/2010/main" xmlns="" val="33158626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546EF71F-C868-4EEC-8ED8-25D6C121F911}" type="datetimeFigureOut">
              <a:rPr lang="es-ES" smtClean="0"/>
              <a:pPr/>
              <a:t>11/06/2015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724C789D-6F87-43B7-A93A-9BC5A4FB3AA5}" type="slidenum">
              <a:rPr lang="es-ES" smtClean="0"/>
              <a:pPr/>
              <a:t>‹Nº›</a:t>
            </a:fld>
            <a:endParaRPr lang="es-ES"/>
          </a:p>
        </p:txBody>
      </p:sp>
    </p:spTree>
    <p:extLst>
      <p:ext uri="{BB962C8B-B14F-4D97-AF65-F5344CB8AC3E}">
        <p14:creationId xmlns:p14="http://schemas.microsoft.com/office/powerpoint/2010/main" xmlns="" val="12463624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546EF71F-C868-4EEC-8ED8-25D6C121F911}" type="datetimeFigureOut">
              <a:rPr lang="es-ES" smtClean="0"/>
              <a:pPr/>
              <a:t>11/06/2015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724C789D-6F87-43B7-A93A-9BC5A4FB3AA5}" type="slidenum">
              <a:rPr lang="es-ES" smtClean="0"/>
              <a:pPr/>
              <a:t>‹Nº›</a:t>
            </a:fld>
            <a:endParaRPr lang="es-ES"/>
          </a:p>
        </p:txBody>
      </p:sp>
    </p:spTree>
    <p:extLst>
      <p:ext uri="{BB962C8B-B14F-4D97-AF65-F5344CB8AC3E}">
        <p14:creationId xmlns:p14="http://schemas.microsoft.com/office/powerpoint/2010/main" xmlns="" val="9357086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546EF71F-C868-4EEC-8ED8-25D6C121F911}" type="datetimeFigureOut">
              <a:rPr lang="es-ES" smtClean="0"/>
              <a:pPr/>
              <a:t>11/06/2015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724C789D-6F87-43B7-A93A-9BC5A4FB3AA5}" type="slidenum">
              <a:rPr lang="es-ES" smtClean="0"/>
              <a:pPr/>
              <a:t>‹Nº›</a:t>
            </a:fld>
            <a:endParaRPr lang="es-ES"/>
          </a:p>
        </p:txBody>
      </p:sp>
    </p:spTree>
    <p:extLst>
      <p:ext uri="{BB962C8B-B14F-4D97-AF65-F5344CB8AC3E}">
        <p14:creationId xmlns:p14="http://schemas.microsoft.com/office/powerpoint/2010/main" xmlns="" val="4273871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546EF71F-C868-4EEC-8ED8-25D6C121F911}" type="datetimeFigureOut">
              <a:rPr lang="es-ES" smtClean="0"/>
              <a:pPr/>
              <a:t>11/06/2015</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724C789D-6F87-43B7-A93A-9BC5A4FB3AA5}" type="slidenum">
              <a:rPr lang="es-ES" smtClean="0"/>
              <a:pPr/>
              <a:t>‹Nº›</a:t>
            </a:fld>
            <a:endParaRPr lang="es-ES"/>
          </a:p>
        </p:txBody>
      </p:sp>
    </p:spTree>
    <p:extLst>
      <p:ext uri="{BB962C8B-B14F-4D97-AF65-F5344CB8AC3E}">
        <p14:creationId xmlns:p14="http://schemas.microsoft.com/office/powerpoint/2010/main" xmlns="" val="1580930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546EF71F-C868-4EEC-8ED8-25D6C121F911}" type="datetimeFigureOut">
              <a:rPr lang="es-ES" smtClean="0"/>
              <a:pPr/>
              <a:t>11/06/2015</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724C789D-6F87-43B7-A93A-9BC5A4FB3AA5}" type="slidenum">
              <a:rPr lang="es-ES" smtClean="0"/>
              <a:pPr/>
              <a:t>‹Nº›</a:t>
            </a:fld>
            <a:endParaRPr lang="es-ES"/>
          </a:p>
        </p:txBody>
      </p:sp>
    </p:spTree>
    <p:extLst>
      <p:ext uri="{BB962C8B-B14F-4D97-AF65-F5344CB8AC3E}">
        <p14:creationId xmlns:p14="http://schemas.microsoft.com/office/powerpoint/2010/main" xmlns="" val="35743804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546EF71F-C868-4EEC-8ED8-25D6C121F911}" type="datetimeFigureOut">
              <a:rPr lang="es-ES" smtClean="0"/>
              <a:pPr/>
              <a:t>11/06/2015</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724C789D-6F87-43B7-A93A-9BC5A4FB3AA5}" type="slidenum">
              <a:rPr lang="es-ES" smtClean="0"/>
              <a:pPr/>
              <a:t>‹Nº›</a:t>
            </a:fld>
            <a:endParaRPr lang="es-ES"/>
          </a:p>
        </p:txBody>
      </p:sp>
    </p:spTree>
    <p:extLst>
      <p:ext uri="{BB962C8B-B14F-4D97-AF65-F5344CB8AC3E}">
        <p14:creationId xmlns:p14="http://schemas.microsoft.com/office/powerpoint/2010/main" xmlns="" val="13374119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46EF71F-C868-4EEC-8ED8-25D6C121F911}" type="datetimeFigureOut">
              <a:rPr lang="es-ES" smtClean="0"/>
              <a:pPr/>
              <a:t>11/06/2015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724C789D-6F87-43B7-A93A-9BC5A4FB3AA5}" type="slidenum">
              <a:rPr lang="es-ES" smtClean="0"/>
              <a:pPr/>
              <a:t>‹Nº›</a:t>
            </a:fld>
            <a:endParaRPr lang="es-ES"/>
          </a:p>
        </p:txBody>
      </p:sp>
    </p:spTree>
    <p:extLst>
      <p:ext uri="{BB962C8B-B14F-4D97-AF65-F5344CB8AC3E}">
        <p14:creationId xmlns:p14="http://schemas.microsoft.com/office/powerpoint/2010/main" xmlns="" val="28203915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46EF71F-C868-4EEC-8ED8-25D6C121F911}" type="datetimeFigureOut">
              <a:rPr lang="es-ES" smtClean="0"/>
              <a:pPr/>
              <a:t>11/06/2015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724C789D-6F87-43B7-A93A-9BC5A4FB3AA5}" type="slidenum">
              <a:rPr lang="es-ES" smtClean="0"/>
              <a:pPr/>
              <a:t>‹Nº›</a:t>
            </a:fld>
            <a:endParaRPr lang="es-ES"/>
          </a:p>
        </p:txBody>
      </p:sp>
    </p:spTree>
    <p:extLst>
      <p:ext uri="{BB962C8B-B14F-4D97-AF65-F5344CB8AC3E}">
        <p14:creationId xmlns:p14="http://schemas.microsoft.com/office/powerpoint/2010/main" xmlns="" val="3799304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6EF71F-C868-4EEC-8ED8-25D6C121F911}" type="datetimeFigureOut">
              <a:rPr lang="es-ES" smtClean="0"/>
              <a:pPr/>
              <a:t>11/06/2015</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4C789D-6F87-43B7-A93A-9BC5A4FB3AA5}" type="slidenum">
              <a:rPr lang="es-ES" smtClean="0"/>
              <a:pPr/>
              <a:t>‹Nº›</a:t>
            </a:fld>
            <a:endParaRPr lang="es-ES"/>
          </a:p>
        </p:txBody>
      </p:sp>
    </p:spTree>
    <p:extLst>
      <p:ext uri="{BB962C8B-B14F-4D97-AF65-F5344CB8AC3E}">
        <p14:creationId xmlns:p14="http://schemas.microsoft.com/office/powerpoint/2010/main" xmlns="" val="3107839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2" Type="http://schemas.openxmlformats.org/officeDocument/2006/relationships/hyperlink" Target="http://es.wikipedia.org/wiki/Ciudadano"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Cinta perforada"/>
          <p:cNvSpPr/>
          <p:nvPr/>
        </p:nvSpPr>
        <p:spPr>
          <a:xfrm>
            <a:off x="1507362" y="188640"/>
            <a:ext cx="7097085" cy="2448272"/>
          </a:xfrm>
          <a:prstGeom prst="flowChartPunchedTap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s-ES" sz="4000" dirty="0" smtClean="0">
                <a:latin typeface="Agency FB" panose="020B0503020202020204" pitchFamily="34" charset="0"/>
              </a:rPr>
              <a:t>CLASE NÚMERO TRES: LOS PARTIDOS POLITICOS </a:t>
            </a:r>
            <a:endParaRPr lang="es-ES" sz="4000" dirty="0">
              <a:latin typeface="Agency FB" panose="020B0503020202020204" pitchFamily="34" charset="0"/>
            </a:endParaRPr>
          </a:p>
        </p:txBody>
      </p:sp>
      <p:sp>
        <p:nvSpPr>
          <p:cNvPr id="4" name="Elipse 15"/>
          <p:cNvSpPr>
            <a:spLocks noChangeArrowheads="1"/>
          </p:cNvSpPr>
          <p:nvPr/>
        </p:nvSpPr>
        <p:spPr bwMode="auto">
          <a:xfrm>
            <a:off x="15345" y="669975"/>
            <a:ext cx="1656184" cy="1485602"/>
          </a:xfrm>
          <a:prstGeom prst="ellipse">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bodyPr>
          <a:lstStyle/>
          <a:p>
            <a:endParaRPr lang="es-ES"/>
          </a:p>
        </p:txBody>
      </p:sp>
      <p:pic>
        <p:nvPicPr>
          <p:cNvPr id="5" name="3 Imagen" descr="SpanishMasterColourHigh.png"/>
          <p:cNvPicPr/>
          <p:nvPr/>
        </p:nvPicPr>
        <p:blipFill>
          <a:blip r:embed="rId2" cstate="print"/>
          <a:srcRect l="5484" t="22782" r="5850" b="12950"/>
          <a:stretch>
            <a:fillRect/>
          </a:stretch>
        </p:blipFill>
        <p:spPr>
          <a:xfrm>
            <a:off x="179511" y="1005314"/>
            <a:ext cx="1327851" cy="1008112"/>
          </a:xfrm>
          <a:prstGeom prst="rect">
            <a:avLst/>
          </a:prstGeom>
        </p:spPr>
      </p:pic>
      <p:sp>
        <p:nvSpPr>
          <p:cNvPr id="7" name="6 Rectángulo"/>
          <p:cNvSpPr/>
          <p:nvPr/>
        </p:nvSpPr>
        <p:spPr>
          <a:xfrm>
            <a:off x="15345" y="5589240"/>
            <a:ext cx="9128655" cy="126876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just"/>
            <a:r>
              <a:rPr lang="es-CL" sz="1400" b="1" dirty="0"/>
              <a:t>PROPUESTA DIDACTICA PARA LA INCORPORACION DE HABILIDADES Y ACTITUDES PARA LA ENSEÑANZA DE LOS DERECHOS HUMANOS, A TRAVES DE UN METODO ACTIVO PARTICIPATIVO MEDIANTE LA CREACION DE UN ESTADO VIRTUAL PARA 4° MEDIO.</a:t>
            </a:r>
            <a:endParaRPr lang="es-ES" sz="1400" b="1" dirty="0"/>
          </a:p>
          <a:p>
            <a:pPr algn="just"/>
            <a:r>
              <a:rPr lang="es-CL" sz="1400" b="1" dirty="0"/>
              <a:t> </a:t>
            </a:r>
            <a:endParaRPr lang="es-ES" sz="1400" b="1" dirty="0"/>
          </a:p>
          <a:p>
            <a:pPr algn="just"/>
            <a:r>
              <a:rPr lang="es-CL" sz="1400" b="1" dirty="0"/>
              <a:t>MARCELO CATALAN, DANIELA NUÑEZ, RODRIGO OLGUIN UNIVERSIDAD DE LAS AMERICAS, VIÑA DEL MAR,2015</a:t>
            </a:r>
            <a:endParaRPr lang="es-ES" sz="1400" b="1" dirty="0"/>
          </a:p>
        </p:txBody>
      </p:sp>
      <p:pic>
        <p:nvPicPr>
          <p:cNvPr id="8" name="7 Imagen"/>
          <p:cNvPicPr>
            <a:picLocks noChangeAspect="1"/>
          </p:cNvPicPr>
          <p:nvPr/>
        </p:nvPicPr>
        <p:blipFill>
          <a:blip r:embed="rId3">
            <a:clrChange>
              <a:clrFrom>
                <a:srgbClr val="FFFFFF"/>
              </a:clrFrom>
              <a:clrTo>
                <a:srgbClr val="FFFFFF">
                  <a:alpha val="0"/>
                </a:srgbClr>
              </a:clrTo>
            </a:clrChange>
            <a:extLst>
              <a:ext uri="{BEBA8EAE-BF5A-486C-A8C5-ECC9F3942E4B}">
                <a14:imgProps xmlns:a14="http://schemas.microsoft.com/office/drawing/2010/main" xmlns="">
                  <a14:imgLayer r:embed="rId4">
                    <a14:imgEffect>
                      <a14:artisticPaintBrush/>
                    </a14:imgEffect>
                  </a14:imgLayer>
                </a14:imgProps>
              </a:ext>
              <a:ext uri="{28A0092B-C50C-407E-A947-70E740481C1C}">
                <a14:useLocalDpi xmlns:a14="http://schemas.microsoft.com/office/drawing/2010/main" xmlns="" val="0"/>
              </a:ext>
            </a:extLst>
          </a:blip>
          <a:stretch>
            <a:fillRect/>
          </a:stretch>
        </p:blipFill>
        <p:spPr>
          <a:xfrm>
            <a:off x="1907704" y="2852936"/>
            <a:ext cx="5805264" cy="2569367"/>
          </a:xfrm>
          <a:prstGeom prst="rect">
            <a:avLst/>
          </a:prstGeom>
        </p:spPr>
      </p:pic>
    </p:spTree>
    <p:extLst>
      <p:ext uri="{BB962C8B-B14F-4D97-AF65-F5344CB8AC3E}">
        <p14:creationId xmlns:p14="http://schemas.microsoft.com/office/powerpoint/2010/main" xmlns="" val="38253645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Pentágono"/>
          <p:cNvSpPr/>
          <p:nvPr/>
        </p:nvSpPr>
        <p:spPr>
          <a:xfrm>
            <a:off x="0" y="0"/>
            <a:ext cx="5214942" cy="857232"/>
          </a:xfrm>
          <a:prstGeom prst="homePlat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s-CL" sz="3600" dirty="0" smtClean="0">
                <a:latin typeface="Agency FB" pitchFamily="34" charset="0"/>
              </a:rPr>
              <a:t>CIERRE</a:t>
            </a:r>
            <a:endParaRPr lang="es-CL" sz="3600" dirty="0">
              <a:latin typeface="Agency FB" pitchFamily="34" charset="0"/>
            </a:endParaRPr>
          </a:p>
        </p:txBody>
      </p:sp>
      <p:sp>
        <p:nvSpPr>
          <p:cNvPr id="3" name="2 Rectángulo redondeado"/>
          <p:cNvSpPr/>
          <p:nvPr/>
        </p:nvSpPr>
        <p:spPr>
          <a:xfrm>
            <a:off x="3214678" y="4857760"/>
            <a:ext cx="5543476" cy="1726482"/>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just"/>
            <a:r>
              <a:rPr lang="es-ES" dirty="0" smtClean="0"/>
              <a:t>En tu guía, pagina 7 se encuentra el cierre de la clase , por medio de una síntesis de la clase ( que se presenta también en la presentación ) y con dos preguntas que debes reflexionar. </a:t>
            </a:r>
            <a:endParaRPr lang="es-ES" dirty="0"/>
          </a:p>
        </p:txBody>
      </p:sp>
      <p:sp>
        <p:nvSpPr>
          <p:cNvPr id="1026" name="Proceso predefinido 4"/>
          <p:cNvSpPr>
            <a:spLocks noChangeAspect="1" noChangeArrowheads="1"/>
          </p:cNvSpPr>
          <p:nvPr/>
        </p:nvSpPr>
        <p:spPr bwMode="auto">
          <a:xfrm>
            <a:off x="214282" y="1357298"/>
            <a:ext cx="8473050" cy="2857520"/>
          </a:xfrm>
          <a:prstGeom prst="flowChartPredefinedProcess">
            <a:avLst/>
          </a:prstGeom>
          <a:solidFill>
            <a:srgbClr val="CCC0D9"/>
          </a:solidFill>
          <a:ln w="9525">
            <a:solidFill>
              <a:srgbClr val="4579B8"/>
            </a:solidFill>
            <a:miter lim="800000"/>
            <a:headEnd/>
            <a:tailEnd/>
          </a:ln>
          <a:effectLst>
            <a:outerShdw dist="23000" dir="5400000" rotWithShape="0">
              <a:srgbClr val="808080">
                <a:alpha val="34999"/>
              </a:srgbClr>
            </a:outerShdw>
          </a:effectLst>
        </p:spPr>
        <p:txBody>
          <a:bodyPr vert="horz" wrap="square" lIns="91440" tIns="45720" rIns="91440" bIns="45720" numCol="1" anchor="ctr" anchorCtr="0" compatLnSpc="1">
            <a:prstTxWarp prst="textNoShape">
              <a:avLst/>
            </a:prstTxWarp>
          </a:bodyPr>
          <a:lstStyle/>
          <a:p>
            <a:endParaRPr lang="es-CL"/>
          </a:p>
        </p:txBody>
      </p:sp>
      <p:sp>
        <p:nvSpPr>
          <p:cNvPr id="1027" name="Text Box 3"/>
          <p:cNvSpPr txBox="1">
            <a:spLocks noChangeArrowheads="1"/>
          </p:cNvSpPr>
          <p:nvPr/>
        </p:nvSpPr>
        <p:spPr bwMode="auto">
          <a:xfrm>
            <a:off x="1571604" y="1571612"/>
            <a:ext cx="6000792" cy="2500330"/>
          </a:xfrm>
          <a:prstGeom prst="rect">
            <a:avLst/>
          </a:prstGeom>
          <a:noFill/>
          <a:ln w="9525">
            <a:noFill/>
            <a:miter lim="800000"/>
            <a:headEnd/>
            <a:tailEnd/>
          </a:ln>
        </p:spPr>
        <p:txBody>
          <a:bodyPr vert="horz" wrap="square" lIns="91440" tIns="91440" rIns="91440" bIns="9144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es-ES" sz="1400" b="0" i="0" u="none" strike="noStrike" cap="none" normalizeH="0" baseline="0" dirty="0" smtClean="0">
                <a:ln>
                  <a:noFill/>
                </a:ln>
                <a:solidFill>
                  <a:srgbClr val="1C1C1C"/>
                </a:solidFill>
                <a:effectLst/>
                <a:cs typeface="Arial" charset="0"/>
              </a:rPr>
              <a:t>Un </a:t>
            </a:r>
            <a:r>
              <a:rPr kumimoji="0" lang="es-ES" sz="1400" b="1" i="0" u="none" strike="noStrike" cap="none" normalizeH="0" baseline="0" dirty="0" smtClean="0">
                <a:ln>
                  <a:noFill/>
                </a:ln>
                <a:solidFill>
                  <a:srgbClr val="1C1C1C"/>
                </a:solidFill>
                <a:effectLst/>
                <a:cs typeface="Arial" charset="0"/>
              </a:rPr>
              <a:t>partido político</a:t>
            </a:r>
            <a:r>
              <a:rPr kumimoji="0" lang="es-ES" sz="1400" b="0" i="0" u="none" strike="noStrike" cap="none" normalizeH="0" baseline="0" dirty="0" smtClean="0">
                <a:ln>
                  <a:noFill/>
                </a:ln>
                <a:solidFill>
                  <a:srgbClr val="1C1C1C"/>
                </a:solidFill>
                <a:effectLst/>
                <a:cs typeface="Arial" charset="0"/>
              </a:rPr>
              <a:t> es una entidad de interés público con el fin de promover la participación de los </a:t>
            </a:r>
            <a:r>
              <a:rPr kumimoji="0" lang="es-ES" sz="1400" b="0" i="0" u="none" strike="noStrike" cap="none" normalizeH="0" baseline="0" dirty="0" smtClean="0">
                <a:ln>
                  <a:noFill/>
                </a:ln>
                <a:effectLst/>
                <a:cs typeface="Arial" charset="0"/>
                <a:hlinkClick r:id="rId2"/>
              </a:rPr>
              <a:t>ciudadanos</a:t>
            </a:r>
            <a:r>
              <a:rPr kumimoji="0" lang="es-ES" sz="1400" b="0" i="0" u="none" strike="noStrike" cap="none" normalizeH="0" baseline="0" dirty="0" smtClean="0">
                <a:ln>
                  <a:noFill/>
                </a:ln>
                <a:solidFill>
                  <a:srgbClr val="1C1C1C"/>
                </a:solidFill>
                <a:effectLst/>
                <a:cs typeface="Arial" charset="0"/>
              </a:rPr>
              <a:t> en la vida democrática y contribuir a la integración de la representación nacional; los individuos que la conforman comparten intereses, visiones de la realidad, principios, valores, proyectos y objetivos comunes, para de una forma u otra alcanzar el control del gobierno o parte de él, para llevar a la práctica esos objetivos. Es el encargado de presentar candidatos para ocupar los diferentes cargos políticos y para eso, moviliza el apoyo electoral. También contribuye a organizar y orientar la labor legislativa, y articula y agrega nuevos intereses y preferencias de los ciudadanos. Es esencial para contribuir a estructurar el apoyo político a determinados programas, intereses socio-económicos y valores.</a:t>
            </a:r>
            <a:endParaRPr kumimoji="0" lang="es-CL" sz="1400" b="0" i="0" u="none" strike="noStrike" cap="none" normalizeH="0" baseline="0" dirty="0" smtClean="0">
              <a:ln>
                <a:noFill/>
              </a:ln>
              <a:solidFill>
                <a:schemeClr val="tx1"/>
              </a:solidFill>
              <a:effectLst/>
              <a:cs typeface="Arial"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Diagrama"/>
          <p:cNvGraphicFramePr/>
          <p:nvPr>
            <p:extLst>
              <p:ext uri="{D42A27DB-BD31-4B8C-83A1-F6EECF244321}">
                <p14:modId xmlns="" xmlns:p14="http://schemas.microsoft.com/office/powerpoint/2010/main" val="4074867627"/>
              </p:ext>
            </p:extLst>
          </p:nvPr>
        </p:nvGraphicFramePr>
        <p:xfrm>
          <a:off x="857224" y="1928802"/>
          <a:ext cx="7715304" cy="47525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2 Pentágono"/>
          <p:cNvSpPr/>
          <p:nvPr/>
        </p:nvSpPr>
        <p:spPr>
          <a:xfrm>
            <a:off x="0" y="0"/>
            <a:ext cx="6286512" cy="1285860"/>
          </a:xfrm>
          <a:prstGeom prst="homePlate">
            <a:avLst/>
          </a:prstGeom>
        </p:spPr>
        <p:style>
          <a:lnRef idx="1">
            <a:schemeClr val="accent4"/>
          </a:lnRef>
          <a:fillRef idx="2">
            <a:schemeClr val="accent4"/>
          </a:fillRef>
          <a:effectRef idx="1">
            <a:schemeClr val="accent4"/>
          </a:effectRef>
          <a:fontRef idx="minor">
            <a:schemeClr val="dk1"/>
          </a:fontRef>
        </p:style>
        <p:txBody>
          <a:bodyPr rtlCol="0" anchor="ctr"/>
          <a:lstStyle/>
          <a:p>
            <a:pPr algn="just"/>
            <a:r>
              <a:rPr lang="es-CL" sz="1600" dirty="0" smtClean="0"/>
              <a:t>En las paginas 8 y 9 podrás encontrarte con una autoevaluación que te ayudara a ver si cumpliste a cabalidad con la clase, posteriormente encontraras un Educaplay el cual deberás realizarlo luego de tu clase y finalmente tu rubrica de evaluación. </a:t>
            </a:r>
            <a:endParaRPr lang="es-CL" sz="1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xmlns="" val="2698196718"/>
              </p:ext>
            </p:extLst>
          </p:nvPr>
        </p:nvGraphicFramePr>
        <p:xfrm>
          <a:off x="251520" y="188640"/>
          <a:ext cx="8640960" cy="3240359"/>
        </p:xfrm>
        <a:graphic>
          <a:graphicData uri="http://schemas.openxmlformats.org/drawingml/2006/table">
            <a:tbl>
              <a:tblPr firstRow="1" firstCol="1" bandRow="1">
                <a:tableStyleId>{7DF18680-E054-41AD-8BC1-D1AEF772440D}</a:tableStyleId>
              </a:tblPr>
              <a:tblGrid>
                <a:gridCol w="2255201"/>
                <a:gridCol w="6385759"/>
              </a:tblGrid>
              <a:tr h="454815">
                <a:tc>
                  <a:txBody>
                    <a:bodyPr/>
                    <a:lstStyle/>
                    <a:p>
                      <a:pPr indent="270510">
                        <a:lnSpc>
                          <a:spcPct val="115000"/>
                        </a:lnSpc>
                        <a:spcAft>
                          <a:spcPts val="0"/>
                        </a:spcAft>
                      </a:pPr>
                      <a:r>
                        <a:rPr lang="es-CL" sz="1100" dirty="0">
                          <a:effectLst/>
                        </a:rPr>
                        <a:t>Asignatura</a:t>
                      </a:r>
                      <a:endParaRPr lang="es-ES" sz="1100" dirty="0">
                        <a:effectLst/>
                        <a:latin typeface="Calibri"/>
                        <a:ea typeface="Calibri"/>
                        <a:cs typeface="Times New Roman"/>
                      </a:endParaRPr>
                    </a:p>
                  </a:txBody>
                  <a:tcPr marL="68580" marR="68580" marT="0" marB="0"/>
                </a:tc>
                <a:tc>
                  <a:txBody>
                    <a:bodyPr/>
                    <a:lstStyle/>
                    <a:p>
                      <a:pPr>
                        <a:lnSpc>
                          <a:spcPct val="115000"/>
                        </a:lnSpc>
                        <a:spcAft>
                          <a:spcPts val="0"/>
                        </a:spcAft>
                      </a:pPr>
                      <a:r>
                        <a:rPr lang="es-CL" sz="1100">
                          <a:effectLst/>
                        </a:rPr>
                        <a:t>Historia, Geografía y Ciencias Sociales</a:t>
                      </a:r>
                      <a:endParaRPr lang="es-ES" sz="1100">
                        <a:effectLst/>
                        <a:latin typeface="Calibri"/>
                        <a:ea typeface="Calibri"/>
                        <a:cs typeface="Times New Roman"/>
                      </a:endParaRPr>
                    </a:p>
                  </a:txBody>
                  <a:tcPr marL="68580" marR="68580" marT="0" marB="0"/>
                </a:tc>
              </a:tr>
              <a:tr h="454815">
                <a:tc>
                  <a:txBody>
                    <a:bodyPr/>
                    <a:lstStyle/>
                    <a:p>
                      <a:pPr indent="270510">
                        <a:lnSpc>
                          <a:spcPct val="115000"/>
                        </a:lnSpc>
                        <a:spcAft>
                          <a:spcPts val="0"/>
                        </a:spcAft>
                      </a:pPr>
                      <a:r>
                        <a:rPr lang="es-CL" sz="1600">
                          <a:effectLst/>
                        </a:rPr>
                        <a:t>Unidad</a:t>
                      </a:r>
                      <a:endParaRPr lang="es-ES" sz="1600">
                        <a:effectLst/>
                        <a:latin typeface="Calibri"/>
                        <a:ea typeface="Calibri"/>
                        <a:cs typeface="Times New Roman"/>
                      </a:endParaRPr>
                    </a:p>
                  </a:txBody>
                  <a:tcPr marL="68580" marR="68580" marT="0" marB="0"/>
                </a:tc>
                <a:tc>
                  <a:txBody>
                    <a:bodyPr/>
                    <a:lstStyle/>
                    <a:p>
                      <a:pPr>
                        <a:lnSpc>
                          <a:spcPct val="115000"/>
                        </a:lnSpc>
                        <a:spcAft>
                          <a:spcPts val="0"/>
                        </a:spcAft>
                      </a:pPr>
                      <a:r>
                        <a:rPr lang="es-CL" sz="1600">
                          <a:effectLst/>
                        </a:rPr>
                        <a:t>1  Institucionalidad Chilena </a:t>
                      </a:r>
                      <a:endParaRPr lang="es-ES" sz="1600">
                        <a:effectLst/>
                        <a:latin typeface="Calibri"/>
                        <a:ea typeface="Calibri"/>
                        <a:cs typeface="Times New Roman"/>
                      </a:endParaRPr>
                    </a:p>
                  </a:txBody>
                  <a:tcPr marL="68580" marR="68580" marT="0" marB="0"/>
                </a:tc>
              </a:tr>
              <a:tr h="454815">
                <a:tc>
                  <a:txBody>
                    <a:bodyPr/>
                    <a:lstStyle/>
                    <a:p>
                      <a:pPr indent="270510">
                        <a:lnSpc>
                          <a:spcPct val="115000"/>
                        </a:lnSpc>
                        <a:spcAft>
                          <a:spcPts val="0"/>
                        </a:spcAft>
                      </a:pPr>
                      <a:r>
                        <a:rPr lang="es-CL" sz="1600">
                          <a:effectLst/>
                        </a:rPr>
                        <a:t>Contenido</a:t>
                      </a:r>
                      <a:endParaRPr lang="es-ES" sz="1600">
                        <a:effectLst/>
                        <a:latin typeface="Calibri"/>
                        <a:ea typeface="Calibri"/>
                        <a:cs typeface="Times New Roman"/>
                      </a:endParaRPr>
                    </a:p>
                  </a:txBody>
                  <a:tcPr marL="68580" marR="68580" marT="0" marB="0"/>
                </a:tc>
                <a:tc>
                  <a:txBody>
                    <a:bodyPr/>
                    <a:lstStyle/>
                    <a:p>
                      <a:pPr>
                        <a:lnSpc>
                          <a:spcPct val="115000"/>
                        </a:lnSpc>
                        <a:spcAft>
                          <a:spcPts val="0"/>
                        </a:spcAft>
                      </a:pPr>
                      <a:r>
                        <a:rPr lang="es-CL" sz="1600">
                          <a:effectLst/>
                        </a:rPr>
                        <a:t>Los Derechos Humanos y su clasificación.</a:t>
                      </a:r>
                      <a:endParaRPr lang="es-ES" sz="1600">
                        <a:effectLst/>
                        <a:latin typeface="Calibri"/>
                        <a:ea typeface="Calibri"/>
                        <a:cs typeface="Times New Roman"/>
                      </a:endParaRPr>
                    </a:p>
                  </a:txBody>
                  <a:tcPr marL="68580" marR="68580" marT="0" marB="0"/>
                </a:tc>
              </a:tr>
              <a:tr h="454815">
                <a:tc>
                  <a:txBody>
                    <a:bodyPr/>
                    <a:lstStyle/>
                    <a:p>
                      <a:pPr indent="270510">
                        <a:lnSpc>
                          <a:spcPct val="115000"/>
                        </a:lnSpc>
                        <a:spcAft>
                          <a:spcPts val="0"/>
                        </a:spcAft>
                      </a:pPr>
                      <a:r>
                        <a:rPr lang="es-CL" sz="1600">
                          <a:effectLst/>
                        </a:rPr>
                        <a:t>Tiempo Estimado</a:t>
                      </a:r>
                      <a:endParaRPr lang="es-ES" sz="1600">
                        <a:effectLst/>
                        <a:latin typeface="Calibri"/>
                        <a:ea typeface="Calibri"/>
                        <a:cs typeface="Times New Roman"/>
                      </a:endParaRPr>
                    </a:p>
                  </a:txBody>
                  <a:tcPr marL="68580" marR="68580" marT="0" marB="0"/>
                </a:tc>
                <a:tc>
                  <a:txBody>
                    <a:bodyPr/>
                    <a:lstStyle/>
                    <a:p>
                      <a:pPr>
                        <a:lnSpc>
                          <a:spcPct val="115000"/>
                        </a:lnSpc>
                        <a:spcAft>
                          <a:spcPts val="0"/>
                        </a:spcAft>
                      </a:pPr>
                      <a:r>
                        <a:rPr lang="es-CL" sz="1600">
                          <a:effectLst/>
                        </a:rPr>
                        <a:t>1 hora y treinta minutos</a:t>
                      </a:r>
                      <a:endParaRPr lang="es-ES" sz="1600">
                        <a:effectLst/>
                        <a:latin typeface="Calibri"/>
                        <a:ea typeface="Calibri"/>
                        <a:cs typeface="Times New Roman"/>
                      </a:endParaRPr>
                    </a:p>
                  </a:txBody>
                  <a:tcPr marL="68580" marR="68580" marT="0" marB="0"/>
                </a:tc>
              </a:tr>
              <a:tr h="1421099">
                <a:tc>
                  <a:txBody>
                    <a:bodyPr/>
                    <a:lstStyle/>
                    <a:p>
                      <a:pPr indent="270510">
                        <a:lnSpc>
                          <a:spcPct val="115000"/>
                        </a:lnSpc>
                        <a:spcAft>
                          <a:spcPts val="0"/>
                        </a:spcAft>
                      </a:pPr>
                      <a:r>
                        <a:rPr lang="es-CL" sz="1600">
                          <a:effectLst/>
                        </a:rPr>
                        <a:t>Objetivo de la Guía</a:t>
                      </a:r>
                      <a:endParaRPr lang="es-ES" sz="1600">
                        <a:effectLst/>
                        <a:latin typeface="Calibri"/>
                        <a:ea typeface="Calibri"/>
                        <a:cs typeface="Times New Roman"/>
                      </a:endParaRPr>
                    </a:p>
                  </a:txBody>
                  <a:tcPr marL="68580" marR="68580" marT="0" marB="0"/>
                </a:tc>
                <a:tc>
                  <a:txBody>
                    <a:bodyPr/>
                    <a:lstStyle/>
                    <a:p>
                      <a:pPr algn="just">
                        <a:lnSpc>
                          <a:spcPct val="115000"/>
                        </a:lnSpc>
                        <a:spcAft>
                          <a:spcPts val="0"/>
                        </a:spcAft>
                      </a:pPr>
                      <a:r>
                        <a:rPr lang="es-CL" sz="1600" dirty="0">
                          <a:effectLst/>
                        </a:rPr>
                        <a:t>Analizar la participación de los Partidos Políticos en el Estado, a través del análisis al artículo 19 n°15 de la Constitución Política de Chile      (Derecho de asociación)</a:t>
                      </a:r>
                      <a:endParaRPr lang="es-ES" sz="1600" dirty="0">
                        <a:effectLst/>
                        <a:latin typeface="Calibri"/>
                        <a:ea typeface="Calibri"/>
                        <a:cs typeface="Times New Roman"/>
                      </a:endParaRPr>
                    </a:p>
                  </a:txBody>
                  <a:tcPr marL="68580" marR="68580" marT="0" marB="0"/>
                </a:tc>
              </a:tr>
            </a:tbl>
          </a:graphicData>
        </a:graphic>
      </p:graphicFrame>
      <p:sp>
        <p:nvSpPr>
          <p:cNvPr id="5" name="4 Flecha abajo"/>
          <p:cNvSpPr/>
          <p:nvPr/>
        </p:nvSpPr>
        <p:spPr>
          <a:xfrm>
            <a:off x="4265832" y="3571203"/>
            <a:ext cx="900367" cy="1404276"/>
          </a:xfrm>
          <a:prstGeom prst="downArrow">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s-ES"/>
          </a:p>
        </p:txBody>
      </p:sp>
      <p:sp>
        <p:nvSpPr>
          <p:cNvPr id="6" name="5 Elipse"/>
          <p:cNvSpPr/>
          <p:nvPr/>
        </p:nvSpPr>
        <p:spPr>
          <a:xfrm>
            <a:off x="2339752" y="4975479"/>
            <a:ext cx="4752528" cy="1872208"/>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s-ES" dirty="0" smtClean="0"/>
              <a:t>Recuerda tener presente esta tabla que se encuentra en tu Guía número 3, para que entiendas los elementos que veremos durante la clase</a:t>
            </a:r>
            <a:endParaRPr lang="es-ES" dirty="0"/>
          </a:p>
        </p:txBody>
      </p:sp>
    </p:spTree>
    <p:extLst>
      <p:ext uri="{BB962C8B-B14F-4D97-AF65-F5344CB8AC3E}">
        <p14:creationId xmlns:p14="http://schemas.microsoft.com/office/powerpoint/2010/main" xmlns="" val="18801056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Llamada de flecha a la derecha"/>
          <p:cNvSpPr/>
          <p:nvPr/>
        </p:nvSpPr>
        <p:spPr>
          <a:xfrm>
            <a:off x="179512" y="1772816"/>
            <a:ext cx="4248472" cy="4464496"/>
          </a:xfrm>
          <a:prstGeom prst="rightArrowCallout">
            <a:avLst/>
          </a:prstGeom>
        </p:spPr>
        <p:style>
          <a:lnRef idx="1">
            <a:schemeClr val="accent4"/>
          </a:lnRef>
          <a:fillRef idx="2">
            <a:schemeClr val="accent4"/>
          </a:fillRef>
          <a:effectRef idx="1">
            <a:schemeClr val="accent4"/>
          </a:effectRef>
          <a:fontRef idx="minor">
            <a:schemeClr val="dk1"/>
          </a:fontRef>
        </p:style>
        <p:txBody>
          <a:bodyPr rtlCol="0" anchor="ctr"/>
          <a:lstStyle/>
          <a:p>
            <a:pPr algn="just"/>
            <a:r>
              <a:rPr lang="es-ES" dirty="0" smtClean="0"/>
              <a:t>En tu Guía número 3 , posee dos videos asociados a los Partidos Políticos, a partir de ellos podrás realizar las preguntas que se encuentran en las páginas 2 y 3.</a:t>
            </a:r>
            <a:endParaRPr lang="es-ES" dirty="0"/>
          </a:p>
        </p:txBody>
      </p:sp>
      <p:sp>
        <p:nvSpPr>
          <p:cNvPr id="5" name="4 Rectángulo"/>
          <p:cNvSpPr/>
          <p:nvPr/>
        </p:nvSpPr>
        <p:spPr>
          <a:xfrm>
            <a:off x="665490" y="260648"/>
            <a:ext cx="7776864" cy="1323439"/>
          </a:xfrm>
          <a:prstGeom prst="rect">
            <a:avLst/>
          </a:prstGeom>
        </p:spPr>
        <p:txBody>
          <a:bodyPr wrap="square">
            <a:spAutoFit/>
          </a:bodyPr>
          <a:lstStyle/>
          <a:p>
            <a:pPr algn="ctr"/>
            <a:r>
              <a:rPr lang="es-CL" sz="4000" b="1" dirty="0">
                <a:solidFill>
                  <a:schemeClr val="accent4">
                    <a:lumMod val="20000"/>
                    <a:lumOff val="80000"/>
                  </a:schemeClr>
                </a:solidFill>
                <a:latin typeface="Agency FB" panose="020B0503020202020204" pitchFamily="34" charset="0"/>
              </a:rPr>
              <a:t>ACTIVEMOS NUESTROS CONOCIMIENTOS PREVIOS</a:t>
            </a:r>
            <a:endParaRPr lang="es-ES" sz="4000" b="1" dirty="0">
              <a:solidFill>
                <a:schemeClr val="accent4">
                  <a:lumMod val="20000"/>
                  <a:lumOff val="80000"/>
                </a:schemeClr>
              </a:solidFill>
              <a:latin typeface="Agency FB" panose="020B0503020202020204" pitchFamily="34" charset="0"/>
            </a:endParaRPr>
          </a:p>
        </p:txBody>
      </p:sp>
      <p:pic>
        <p:nvPicPr>
          <p:cNvPr id="3074" name="Picture 2"/>
          <p:cNvPicPr>
            <a:picLocks noChangeAspect="1" noChangeArrowheads="1"/>
          </p:cNvPicPr>
          <p:nvPr/>
        </p:nvPicPr>
        <p:blipFill rotWithShape="1">
          <a:blip r:embed="rId2">
            <a:extLst>
              <a:ext uri="{28A0092B-C50C-407E-A947-70E740481C1C}">
                <a14:useLocalDpi xmlns:a14="http://schemas.microsoft.com/office/drawing/2010/main" xmlns="" val="0"/>
              </a:ext>
            </a:extLst>
          </a:blip>
          <a:srcRect l="19729" t="18254" r="24370" b="10913"/>
          <a:stretch/>
        </p:blipFill>
        <p:spPr bwMode="auto">
          <a:xfrm>
            <a:off x="4553922" y="1772816"/>
            <a:ext cx="4491367" cy="4464496"/>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36595987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redondeado 4"/>
          <p:cNvSpPr>
            <a:spLocks noChangeArrowheads="1"/>
          </p:cNvSpPr>
          <p:nvPr/>
        </p:nvSpPr>
        <p:spPr bwMode="auto">
          <a:xfrm>
            <a:off x="107504" y="1772815"/>
            <a:ext cx="1872208" cy="4250829"/>
          </a:xfrm>
          <a:prstGeom prst="roundRect">
            <a:avLst>
              <a:gd name="adj" fmla="val 16667"/>
            </a:avLst>
          </a:prstGeom>
          <a:ln>
            <a:headEnd/>
            <a:tailEn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anchor="ctr" anchorCtr="0" compatLnSpc="1">
            <a:prstTxWarp prst="textNoShape">
              <a:avLst/>
            </a:prstTxWarp>
          </a:bodyPr>
          <a:lstStyle/>
          <a:p>
            <a:pPr algn="just"/>
            <a:r>
              <a:rPr lang="es-CL" b="1" dirty="0"/>
              <a:t>Artículo n° 15 de la Constitución Política de Chile</a:t>
            </a:r>
            <a:endParaRPr lang="es-ES" dirty="0"/>
          </a:p>
        </p:txBody>
      </p:sp>
      <p:sp>
        <p:nvSpPr>
          <p:cNvPr id="5" name="4 Pentágono"/>
          <p:cNvSpPr/>
          <p:nvPr/>
        </p:nvSpPr>
        <p:spPr>
          <a:xfrm>
            <a:off x="0" y="0"/>
            <a:ext cx="5076056" cy="836712"/>
          </a:xfrm>
          <a:prstGeom prst="homePlat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s-ES" sz="4000" dirty="0" smtClean="0">
                <a:latin typeface="Agency FB" panose="020B0503020202020204" pitchFamily="34" charset="0"/>
              </a:rPr>
              <a:t>CONTENIDO</a:t>
            </a:r>
            <a:endParaRPr lang="es-ES" sz="4000" dirty="0">
              <a:latin typeface="Agency FB" panose="020B0503020202020204" pitchFamily="34" charset="0"/>
            </a:endParaRPr>
          </a:p>
        </p:txBody>
      </p:sp>
      <p:sp>
        <p:nvSpPr>
          <p:cNvPr id="6" name="Rectángulo redondeado 7"/>
          <p:cNvSpPr>
            <a:spLocks noChangeArrowheads="1"/>
          </p:cNvSpPr>
          <p:nvPr/>
        </p:nvSpPr>
        <p:spPr bwMode="auto">
          <a:xfrm>
            <a:off x="3851920" y="1510878"/>
            <a:ext cx="4486275" cy="523875"/>
          </a:xfrm>
          <a:prstGeom prst="roundRect">
            <a:avLst>
              <a:gd name="adj" fmla="val 16667"/>
            </a:avLst>
          </a:prstGeom>
          <a:ln>
            <a:headEnd/>
            <a:tailEn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anchor="ctr" anchorCtr="0" compatLnSpc="1">
            <a:prstTxWarp prst="textNoShape">
              <a:avLst/>
            </a:prstTxWarp>
          </a:bodyPr>
          <a:lstStyle/>
          <a:p>
            <a:r>
              <a:rPr lang="es-CL" sz="1400" dirty="0"/>
              <a:t>Derecho a asociarse sin permiso previo</a:t>
            </a:r>
            <a:endParaRPr lang="es-ES" sz="1400" dirty="0"/>
          </a:p>
        </p:txBody>
      </p:sp>
      <p:sp>
        <p:nvSpPr>
          <p:cNvPr id="7" name="Rectángulo redondeado 5"/>
          <p:cNvSpPr>
            <a:spLocks noChangeArrowheads="1"/>
          </p:cNvSpPr>
          <p:nvPr/>
        </p:nvSpPr>
        <p:spPr bwMode="auto">
          <a:xfrm>
            <a:off x="3830669" y="2402609"/>
            <a:ext cx="4505325" cy="657225"/>
          </a:xfrm>
          <a:prstGeom prst="roundRect">
            <a:avLst>
              <a:gd name="adj" fmla="val 16667"/>
            </a:avLst>
          </a:prstGeom>
          <a:ln>
            <a:headEnd/>
            <a:tailEn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lang="es-ES" altLang="es-ES" sz="1400" dirty="0" smtClean="0">
                <a:solidFill>
                  <a:schemeClr val="tx1"/>
                </a:solidFill>
                <a:latin typeface="Calibri" pitchFamily="34" charset="0"/>
                <a:cs typeface="Arial" pitchFamily="34" charset="0"/>
              </a:rPr>
              <a:t>Para gozar de personalidad jurídica deben constituirse en conformidad a la ley. </a:t>
            </a:r>
            <a:r>
              <a:rPr kumimoji="0" lang="es-ES" altLang="es-ES" sz="1400" b="0" i="0" u="none" strike="noStrike" cap="none" normalizeH="0" baseline="0" dirty="0" smtClean="0">
                <a:ln>
                  <a:noFill/>
                </a:ln>
                <a:solidFill>
                  <a:srgbClr val="FFFFFF"/>
                </a:solidFill>
                <a:effectLst/>
                <a:latin typeface="Calibri" pitchFamily="34" charset="0"/>
                <a:cs typeface="Arial" pitchFamily="34" charset="0"/>
              </a:rPr>
              <a:t> gozar de personalidad jurídica deben constituirse en conformidad a la ley</a:t>
            </a:r>
            <a:endParaRPr kumimoji="0" lang="es-ES" altLang="es-E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8" name="AutoShape 5"/>
          <p:cNvSpPr>
            <a:spLocks noChangeArrowheads="1"/>
          </p:cNvSpPr>
          <p:nvPr/>
        </p:nvSpPr>
        <p:spPr bwMode="auto">
          <a:xfrm>
            <a:off x="3830669" y="3379355"/>
            <a:ext cx="4438650" cy="600075"/>
          </a:xfrm>
          <a:prstGeom prst="roundRect">
            <a:avLst>
              <a:gd name="adj" fmla="val 16667"/>
            </a:avLst>
          </a:prstGeom>
          <a:ln>
            <a:headEnd/>
            <a:tailEn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lang="es-ES" altLang="es-ES" sz="1400" dirty="0" smtClean="0">
                <a:solidFill>
                  <a:schemeClr val="tx1"/>
                </a:solidFill>
                <a:latin typeface="Calibri" pitchFamily="34" charset="0"/>
                <a:cs typeface="Arial" pitchFamily="34" charset="0"/>
              </a:rPr>
              <a:t>Prohíbanse los grupos contrarios a la moral, el orden publico y la seguridad del Estado. </a:t>
            </a:r>
            <a:r>
              <a:rPr kumimoji="0" lang="es-ES" altLang="es-ES" sz="1400" b="0" i="0" u="none" strike="noStrike" cap="none" normalizeH="0" baseline="0" dirty="0" smtClean="0">
                <a:ln>
                  <a:noFill/>
                </a:ln>
                <a:solidFill>
                  <a:srgbClr val="FFFFFF"/>
                </a:solidFill>
                <a:effectLst/>
                <a:latin typeface="Calibri" pitchFamily="34" charset="0"/>
                <a:cs typeface="Arial" pitchFamily="34" charset="0"/>
              </a:rPr>
              <a:t>contrarios a la moral, el orden público y la seguridad del Estado.</a:t>
            </a:r>
            <a:endParaRPr kumimoji="0" lang="es-ES" altLang="es-E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9" name="Rectángulo redondeado 9"/>
          <p:cNvSpPr>
            <a:spLocks noChangeArrowheads="1"/>
          </p:cNvSpPr>
          <p:nvPr/>
        </p:nvSpPr>
        <p:spPr bwMode="auto">
          <a:xfrm>
            <a:off x="3885257" y="4293096"/>
            <a:ext cx="4419600" cy="1296144"/>
          </a:xfrm>
          <a:prstGeom prst="roundRect">
            <a:avLst>
              <a:gd name="adj" fmla="val 16667"/>
            </a:avLst>
          </a:prstGeom>
          <a:ln>
            <a:headEnd/>
            <a:tailEn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endParaRPr kumimoji="0" lang="es-ES" altLang="es-ES" sz="1400" b="0" i="0" u="none" strike="noStrike" cap="none" normalizeH="0" baseline="0" dirty="0" smtClean="0">
              <a:ln>
                <a:noFill/>
              </a:ln>
              <a:solidFill>
                <a:schemeClr val="tx1"/>
              </a:solidFill>
              <a:effectLst/>
              <a:latin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ts val="1000"/>
              </a:spcAft>
              <a:buClrTx/>
              <a:buSzTx/>
              <a:buFontTx/>
              <a:buNone/>
              <a:tabLst/>
            </a:pPr>
            <a:r>
              <a:rPr lang="es-ES" altLang="es-ES" sz="1400" dirty="0">
                <a:solidFill>
                  <a:schemeClr val="tx1"/>
                </a:solidFill>
                <a:latin typeface="Times New Roman" pitchFamily="18" charset="0"/>
                <a:cs typeface="Arial" pitchFamily="34" charset="0"/>
              </a:rPr>
              <a:t>L</a:t>
            </a:r>
            <a:r>
              <a:rPr kumimoji="0" lang="es-ES" altLang="es-ES" sz="1400" b="0" i="0" u="none" strike="noStrike" cap="none" normalizeH="0" baseline="0" dirty="0" smtClean="0">
                <a:ln>
                  <a:noFill/>
                </a:ln>
                <a:solidFill>
                  <a:schemeClr val="tx1"/>
                </a:solidFill>
                <a:effectLst/>
                <a:latin typeface="Times New Roman" pitchFamily="18" charset="0"/>
                <a:cs typeface="Arial" pitchFamily="34" charset="0"/>
              </a:rPr>
              <a:t>os partidos </a:t>
            </a:r>
            <a:r>
              <a:rPr lang="es-ES" altLang="es-ES" sz="1400" dirty="0" smtClean="0">
                <a:solidFill>
                  <a:schemeClr val="tx1"/>
                </a:solidFill>
                <a:latin typeface="Times New Roman" pitchFamily="18" charset="0"/>
                <a:cs typeface="Arial" pitchFamily="34" charset="0"/>
              </a:rPr>
              <a:t>no podrán intervenir en actividades ajenas en actividades ajenas a las que les son propias ni tener privilegio alguno o monopolio de la participación ciudadana. </a:t>
            </a:r>
            <a:endParaRPr kumimoji="0" lang="es-ES" altLang="es-ES" sz="1400" b="0" i="0" u="none" strike="noStrike" cap="none" normalizeH="0" baseline="0" dirty="0" smtClean="0">
              <a:ln>
                <a:noFill/>
              </a:ln>
              <a:solidFill>
                <a:srgbClr val="FFFFFF"/>
              </a:solidFill>
              <a:effectLst/>
              <a:latin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ts val="1000"/>
              </a:spcAft>
              <a:buClrTx/>
              <a:buSzTx/>
              <a:buFontTx/>
              <a:buNone/>
              <a:tabLst/>
            </a:pPr>
            <a:r>
              <a:rPr kumimoji="0" lang="es-ES" altLang="es-ES" sz="1100" b="0" i="0" u="none" strike="noStrike" cap="none" normalizeH="0" baseline="0" dirty="0" smtClean="0">
                <a:ln>
                  <a:noFill/>
                </a:ln>
                <a:solidFill>
                  <a:srgbClr val="666666"/>
                </a:solidFill>
                <a:effectLst/>
                <a:latin typeface="Arial" pitchFamily="34" charset="0"/>
                <a:cs typeface="Arial" pitchFamily="34" charset="0"/>
              </a:rPr>
              <a:t>;; </a:t>
            </a:r>
            <a:endParaRPr kumimoji="0" lang="es-ES" altLang="es-ES" sz="1100" b="0" i="0" u="none" strike="noStrike" cap="none" normalizeH="0" baseline="0" dirty="0" smtClean="0">
              <a:ln>
                <a:noFill/>
              </a:ln>
              <a:solidFill>
                <a:schemeClr val="tx1"/>
              </a:solidFill>
              <a:effectLst/>
              <a:latin typeface="Times New Roman" pitchFamily="18"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s-ES" altLang="es-E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 name="Rectángulo redondeado 12"/>
          <p:cNvSpPr>
            <a:spLocks noChangeArrowheads="1"/>
          </p:cNvSpPr>
          <p:nvPr/>
        </p:nvSpPr>
        <p:spPr bwMode="auto">
          <a:xfrm>
            <a:off x="3849719" y="5835650"/>
            <a:ext cx="4410075" cy="590550"/>
          </a:xfrm>
          <a:prstGeom prst="roundRect">
            <a:avLst>
              <a:gd name="adj" fmla="val 16667"/>
            </a:avLst>
          </a:prstGeom>
          <a:ln>
            <a:headEnd/>
            <a:tailEn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ES" altLang="es-ES" sz="1400" b="0" i="0" u="none" strike="noStrike" cap="none" normalizeH="0" baseline="0" dirty="0" smtClean="0">
                <a:ln>
                  <a:noFill/>
                </a:ln>
                <a:solidFill>
                  <a:schemeClr val="tx1"/>
                </a:solidFill>
                <a:effectLst/>
                <a:latin typeface="Calibri" pitchFamily="34" charset="0"/>
                <a:cs typeface="Arial" pitchFamily="34" charset="0"/>
              </a:rPr>
              <a:t>La constitución política garantiza el pluralismo político </a:t>
            </a:r>
            <a:r>
              <a:rPr kumimoji="0" lang="es-ES" altLang="es-ES" sz="1400" b="0" i="0" u="none" strike="noStrike" cap="none" normalizeH="0" baseline="0" dirty="0" smtClean="0">
                <a:ln>
                  <a:noFill/>
                </a:ln>
                <a:solidFill>
                  <a:srgbClr val="FFFFFF"/>
                </a:solidFill>
                <a:effectLst/>
                <a:latin typeface="Calibri" pitchFamily="34" charset="0"/>
                <a:cs typeface="Arial" pitchFamily="34" charset="0"/>
              </a:rPr>
              <a:t>político</a:t>
            </a:r>
            <a:endParaRPr kumimoji="0" lang="es-ES" altLang="es-E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1" name="10 Llamada de flecha a la derecha"/>
          <p:cNvSpPr/>
          <p:nvPr/>
        </p:nvSpPr>
        <p:spPr>
          <a:xfrm>
            <a:off x="2123728" y="2276872"/>
            <a:ext cx="1584176" cy="3168352"/>
          </a:xfrm>
          <a:prstGeom prst="rightArrowCallout">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lang="es-ES" dirty="0" smtClean="0"/>
              <a:t>SEÑALA QUE…</a:t>
            </a:r>
            <a:endParaRPr lang="es-ES" dirty="0"/>
          </a:p>
        </p:txBody>
      </p:sp>
    </p:spTree>
    <p:extLst>
      <p:ext uri="{BB962C8B-B14F-4D97-AF65-F5344CB8AC3E}">
        <p14:creationId xmlns:p14="http://schemas.microsoft.com/office/powerpoint/2010/main" xmlns="" val="13442423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redondeado 13"/>
          <p:cNvSpPr>
            <a:spLocks noChangeArrowheads="1"/>
          </p:cNvSpPr>
          <p:nvPr/>
        </p:nvSpPr>
        <p:spPr bwMode="auto">
          <a:xfrm>
            <a:off x="899592" y="2708920"/>
            <a:ext cx="7560840" cy="3240360"/>
          </a:xfrm>
          <a:prstGeom prst="roundRect">
            <a:avLst>
              <a:gd name="adj" fmla="val 16667"/>
            </a:avLst>
          </a:prstGeom>
          <a:solidFill>
            <a:srgbClr val="5F497A"/>
          </a:solidFill>
          <a:ln w="25400">
            <a:solidFill>
              <a:srgbClr val="FFFFFF"/>
            </a:solidFill>
            <a:round/>
            <a:headEnd/>
            <a:tailEnd/>
          </a:ln>
        </p:spPr>
        <p:txBody>
          <a:bodyPr vert="horz" wrap="square" lIns="91440" tIns="45720" rIns="91440" bIns="45720" numCol="1" anchor="ctr"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es-ES" altLang="es-ES" sz="1600" b="0" i="0" u="none" strike="noStrike" cap="none" normalizeH="0" baseline="0" smtClean="0">
                <a:ln>
                  <a:noFill/>
                </a:ln>
                <a:solidFill>
                  <a:srgbClr val="FFFFFF"/>
                </a:solidFill>
                <a:effectLst/>
                <a:latin typeface="Calibri" pitchFamily="34" charset="0"/>
                <a:cs typeface="Arial" pitchFamily="34" charset="0"/>
              </a:rPr>
              <a:t>Son inconstitucionales los partidos, movimientos u otras formas de organización cuyos objetivos, actos o conductas no respeten los principios básicos del régimen democrático y constitucional, procuren el establecimiento de un sistema totalitario, como asimismo aquellos que hagan uso de la violencia, la propugnen o inciten a ella como método de acción política. Corresponderá al Tribunal Constitucional declarar esta inconstitucionalidad.</a:t>
            </a:r>
            <a:endParaRPr kumimoji="0" lang="es-ES" alt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5" name="4 Llamada de flecha hacia abajo"/>
          <p:cNvSpPr/>
          <p:nvPr/>
        </p:nvSpPr>
        <p:spPr>
          <a:xfrm>
            <a:off x="2123728" y="155900"/>
            <a:ext cx="4896544" cy="2304256"/>
          </a:xfrm>
          <a:prstGeom prst="downArrowCallou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s-ES" dirty="0" smtClean="0"/>
              <a:t>COMO TAMBIEN SEÑALA QUE….</a:t>
            </a:r>
            <a:endParaRPr lang="es-ES" dirty="0"/>
          </a:p>
        </p:txBody>
      </p:sp>
    </p:spTree>
    <p:extLst>
      <p:ext uri="{BB962C8B-B14F-4D97-AF65-F5344CB8AC3E}">
        <p14:creationId xmlns:p14="http://schemas.microsoft.com/office/powerpoint/2010/main" xmlns="" val="42819566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Pentágono"/>
          <p:cNvSpPr/>
          <p:nvPr/>
        </p:nvSpPr>
        <p:spPr>
          <a:xfrm>
            <a:off x="0" y="0"/>
            <a:ext cx="5429256" cy="857232"/>
          </a:xfrm>
          <a:prstGeom prst="homePlat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s-CL" sz="3600" dirty="0" smtClean="0">
                <a:latin typeface="Agency FB" pitchFamily="34" charset="0"/>
              </a:rPr>
              <a:t>DESARROLLO</a:t>
            </a:r>
            <a:endParaRPr lang="es-CL" sz="3600" dirty="0">
              <a:latin typeface="Agency FB" pitchFamily="34" charset="0"/>
            </a:endParaRPr>
          </a:p>
        </p:txBody>
      </p:sp>
      <p:sp>
        <p:nvSpPr>
          <p:cNvPr id="5" name="4 Rectángulo"/>
          <p:cNvSpPr/>
          <p:nvPr/>
        </p:nvSpPr>
        <p:spPr>
          <a:xfrm>
            <a:off x="0" y="3214686"/>
            <a:ext cx="3428992" cy="3643314"/>
          </a:xfrm>
          <a:prstGeom prst="rect">
            <a:avLst/>
          </a:prstGeom>
        </p:spPr>
        <p:style>
          <a:lnRef idx="3">
            <a:schemeClr val="lt1"/>
          </a:lnRef>
          <a:fillRef idx="1">
            <a:schemeClr val="accent5"/>
          </a:fillRef>
          <a:effectRef idx="1">
            <a:schemeClr val="accent5"/>
          </a:effectRef>
          <a:fontRef idx="minor">
            <a:schemeClr val="lt1"/>
          </a:fontRef>
        </p:style>
        <p:txBody>
          <a:bodyPr rtlCol="0" anchor="ctr"/>
          <a:lstStyle/>
          <a:p>
            <a:pPr algn="just"/>
            <a:r>
              <a:rPr lang="es-CL" dirty="0" smtClean="0"/>
              <a:t>Luego de haber interiorizado el tema de los Derechos Humanos que están inmersos en nuestra Constitución Política de Chile, deberán implementar sus conocimientos tanto de la materia como del procedicimiento de análisis de Fuente y aplicarlos a la siguiente actividad.  </a:t>
            </a:r>
            <a:endParaRPr lang="es-CL" dirty="0"/>
          </a:p>
        </p:txBody>
      </p:sp>
      <p:pic>
        <p:nvPicPr>
          <p:cNvPr id="7" name="6 Imagen" descr="Pantallazo.png"/>
          <p:cNvPicPr>
            <a:picLocks noChangeAspect="1"/>
          </p:cNvPicPr>
          <p:nvPr/>
        </p:nvPicPr>
        <p:blipFill>
          <a:blip r:embed="rId2"/>
          <a:srcRect l="21094" t="24951" r="19531" b="6860"/>
          <a:stretch>
            <a:fillRect/>
          </a:stretch>
        </p:blipFill>
        <p:spPr>
          <a:xfrm>
            <a:off x="3571868" y="2357430"/>
            <a:ext cx="5572132" cy="4000528"/>
          </a:xfrm>
          <a:prstGeom prst="rect">
            <a:avLst/>
          </a:prstGeom>
        </p:spPr>
      </p:pic>
      <p:sp>
        <p:nvSpPr>
          <p:cNvPr id="8" name="7 Rectángulo"/>
          <p:cNvSpPr/>
          <p:nvPr/>
        </p:nvSpPr>
        <p:spPr>
          <a:xfrm>
            <a:off x="3786182" y="6286520"/>
            <a:ext cx="5072066" cy="571480"/>
          </a:xfrm>
          <a:prstGeom prst="rect">
            <a:avLst/>
          </a:prstGeom>
        </p:spPr>
        <p:style>
          <a:lnRef idx="3">
            <a:schemeClr val="lt1"/>
          </a:lnRef>
          <a:fillRef idx="1">
            <a:schemeClr val="dk1"/>
          </a:fillRef>
          <a:effectRef idx="1">
            <a:schemeClr val="dk1"/>
          </a:effectRef>
          <a:fontRef idx="minor">
            <a:schemeClr val="lt1"/>
          </a:fontRef>
        </p:style>
        <p:txBody>
          <a:bodyPr rtlCol="0" anchor="ctr"/>
          <a:lstStyle/>
          <a:p>
            <a:pPr algn="ctr"/>
            <a:r>
              <a:rPr lang="es-CL" dirty="0" smtClean="0"/>
              <a:t>Paginas 5 y 6 en tu Guía didáctica número 3 </a:t>
            </a:r>
            <a:endParaRPr lang="es-CL" dirty="0"/>
          </a:p>
        </p:txBody>
      </p:sp>
      <p:sp>
        <p:nvSpPr>
          <p:cNvPr id="9" name="8 Flecha en U"/>
          <p:cNvSpPr/>
          <p:nvPr/>
        </p:nvSpPr>
        <p:spPr>
          <a:xfrm>
            <a:off x="1643042" y="1000108"/>
            <a:ext cx="5000660" cy="1643074"/>
          </a:xfrm>
          <a:prstGeom prst="uturn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s-CL">
              <a:solidFill>
                <a:schemeClr val="tx1"/>
              </a:solidFill>
            </a:endParaRPr>
          </a:p>
        </p:txBody>
      </p:sp>
    </p:spTree>
    <p:extLst>
      <p:ext uri="{BB962C8B-B14F-4D97-AF65-F5344CB8AC3E}">
        <p14:creationId xmlns:p14="http://schemas.microsoft.com/office/powerpoint/2010/main" xmlns="" val="928617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ChangeArrowheads="1"/>
          </p:cNvSpPr>
          <p:nvPr/>
        </p:nvSpPr>
        <p:spPr bwMode="auto">
          <a:xfrm>
            <a:off x="357158" y="214290"/>
            <a:ext cx="8216929" cy="2759080"/>
          </a:xfrm>
          <a:prstGeom prst="rect">
            <a:avLst/>
          </a:prstGeom>
          <a:solidFill>
            <a:srgbClr val="FFFFFF"/>
          </a:solidFill>
          <a:ln w="28575">
            <a:solidFill>
              <a:srgbClr val="8064A2"/>
            </a:solidFill>
            <a:prstDash val="dash"/>
            <a:miter lim="800000"/>
            <a:headEnd/>
            <a:tailEnd/>
          </a:ln>
          <a:effectLst/>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es-CL" sz="2000" b="0" i="0" u="none" strike="noStrike" cap="none" normalizeH="0" baseline="0" dirty="0" smtClean="0">
                <a:ln>
                  <a:noFill/>
                </a:ln>
                <a:solidFill>
                  <a:schemeClr val="tx1"/>
                </a:solidFill>
                <a:effectLst/>
                <a:latin typeface="Calibri" pitchFamily="34" charset="0"/>
                <a:cs typeface="Arial" charset="0"/>
              </a:rPr>
              <a:t>“Los partidos políticos no podrán intervenir en actividades ajenas a las que les son propias ni tener privilegio alguno o monopolio de la participación ciudadana; la nómina de sus militantes se registrará en el servicio electoral del Estado, el que guardará reserva de la misma, la cual será accesible a los militantes del respectivo partido; su contabilidad deberá ser pública; las fuentes de su financiamiento no podrán provenir de dineros, bienes, donaciones, aportes ni créditos de origen extranjero; sus estatutos deberán contemplar las normas que aseguren una efectiva democracia interna”</a:t>
            </a:r>
            <a:endParaRPr kumimoji="0" lang="es-CL" sz="3600" b="0" i="0" u="none" strike="noStrike" cap="none" normalizeH="0" baseline="0" dirty="0" smtClean="0">
              <a:ln>
                <a:noFill/>
              </a:ln>
              <a:solidFill>
                <a:schemeClr val="tx1"/>
              </a:solidFill>
              <a:effectLst/>
              <a:latin typeface="Arial" charset="0"/>
              <a:cs typeface="Arial" charset="0"/>
            </a:endParaRPr>
          </a:p>
        </p:txBody>
      </p:sp>
      <p:sp>
        <p:nvSpPr>
          <p:cNvPr id="1027" name="Rectangle 3"/>
          <p:cNvSpPr>
            <a:spLocks noChangeArrowheads="1"/>
          </p:cNvSpPr>
          <p:nvPr/>
        </p:nvSpPr>
        <p:spPr bwMode="auto">
          <a:xfrm>
            <a:off x="285721" y="3232150"/>
            <a:ext cx="8358246" cy="3340122"/>
          </a:xfrm>
          <a:prstGeom prst="rect">
            <a:avLst/>
          </a:prstGeom>
          <a:solidFill>
            <a:srgbClr val="FFFFFF"/>
          </a:solidFill>
          <a:ln w="28575">
            <a:solidFill>
              <a:srgbClr val="8064A2"/>
            </a:solidFill>
            <a:prstDash val="dash"/>
            <a:miter lim="800000"/>
            <a:headEnd/>
            <a:tailEnd/>
          </a:ln>
          <a:effectLst/>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es-CL" sz="2400" b="0" i="0" u="none" strike="noStrike" cap="none" normalizeH="0" baseline="0" dirty="0" smtClean="0">
                <a:ln>
                  <a:noFill/>
                </a:ln>
                <a:solidFill>
                  <a:schemeClr val="tx1"/>
                </a:solidFill>
                <a:effectLst/>
                <a:latin typeface="Calibri" pitchFamily="34" charset="0"/>
                <a:cs typeface="Arial" charset="0"/>
              </a:rPr>
              <a:t>La Constitución Política garantiza el pluralismo político. Son inconstitucionales los partidos, movimientos u otras formas de organización cuyos objetivos, actos o conductas no respeten los principios básicos del régimen democrático y constitucional, procuren el establecimiento de un sistema totalitario, como asimismo aquellos que hagan uso de la violencia, la propugnen o inciten a ella como método de acción política.</a:t>
            </a:r>
            <a:endParaRPr kumimoji="0" lang="es-CL" sz="4000" b="0" i="0" u="none" strike="noStrike" cap="none" normalizeH="0" baseline="0" dirty="0" smtClean="0">
              <a:ln>
                <a:noFill/>
              </a:ln>
              <a:solidFill>
                <a:schemeClr val="tx1"/>
              </a:solidFill>
              <a:effectLst/>
              <a:latin typeface="Arial" charset="0"/>
              <a:cs typeface="Arial" charset="0"/>
            </a:endParaRPr>
          </a:p>
        </p:txBody>
      </p:sp>
    </p:spTree>
    <p:extLst>
      <p:ext uri="{BB962C8B-B14F-4D97-AF65-F5344CB8AC3E}">
        <p14:creationId xmlns:p14="http://schemas.microsoft.com/office/powerpoint/2010/main" xmlns="" val="2738463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CL"/>
          </a:p>
        </p:txBody>
      </p:sp>
      <p:sp>
        <p:nvSpPr>
          <p:cNvPr id="2050" name="Rectangle 2"/>
          <p:cNvSpPr>
            <a:spLocks noChangeArrowheads="1"/>
          </p:cNvSpPr>
          <p:nvPr/>
        </p:nvSpPr>
        <p:spPr bwMode="auto">
          <a:xfrm>
            <a:off x="357158" y="214290"/>
            <a:ext cx="8358246" cy="3214710"/>
          </a:xfrm>
          <a:prstGeom prst="rect">
            <a:avLst/>
          </a:prstGeom>
          <a:solidFill>
            <a:srgbClr val="FFFFFF"/>
          </a:solidFill>
          <a:ln w="28575">
            <a:solidFill>
              <a:srgbClr val="8064A2"/>
            </a:solidFill>
            <a:prstDash val="dash"/>
            <a:miter lim="800000"/>
            <a:headEnd/>
            <a:tailEnd/>
          </a:ln>
          <a:effectLst/>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es-CL" sz="2000" b="0" i="0" u="none" strike="noStrike" cap="none" normalizeH="0" baseline="0" dirty="0" smtClean="0">
                <a:ln>
                  <a:noFill/>
                </a:ln>
                <a:solidFill>
                  <a:schemeClr val="tx1"/>
                </a:solidFill>
                <a:effectLst/>
                <a:latin typeface="Calibri" pitchFamily="34" charset="0"/>
                <a:cs typeface="Arial" charset="0"/>
              </a:rPr>
              <a:t>Sin perjuicio de las demás sanciones establecidas en la Constitución o en la ley, las personas que hubieren tenido participación en los hechos que motiven la declaración de inconstitucionalidad a que se refiere el inciso precedente, no podrán participar en la formación de otros partidos políticos, movimientos u otras formas de organización política, ni optar a cargos públicos de elección popular ni desempeñar los cargos que se mencionan en los números 1) a 6) del artículo 57, por el término de cinco años, contado desde la resolución del Tribunal. Si a esa fecha las personas referidas estuvieren en posesión de las funciones o cargos indicados, los perderán de pleno derecho.</a:t>
            </a:r>
            <a:endParaRPr kumimoji="0" lang="es-CL" sz="3600" b="0" i="0" u="none" strike="noStrike" cap="none" normalizeH="0" baseline="0" dirty="0" smtClean="0">
              <a:ln>
                <a:noFill/>
              </a:ln>
              <a:solidFill>
                <a:schemeClr val="tx1"/>
              </a:solidFill>
              <a:effectLst/>
              <a:latin typeface="Arial" charset="0"/>
              <a:cs typeface="Arial" charset="0"/>
            </a:endParaRPr>
          </a:p>
        </p:txBody>
      </p:sp>
      <p:graphicFrame>
        <p:nvGraphicFramePr>
          <p:cNvPr id="5" name="4 Tabla"/>
          <p:cNvGraphicFramePr>
            <a:graphicFrameLocks noGrp="1"/>
          </p:cNvGraphicFramePr>
          <p:nvPr/>
        </p:nvGraphicFramePr>
        <p:xfrm>
          <a:off x="500034" y="3571876"/>
          <a:ext cx="8143932" cy="3071833"/>
        </p:xfrm>
        <a:graphic>
          <a:graphicData uri="http://schemas.openxmlformats.org/drawingml/2006/table">
            <a:tbl>
              <a:tblPr>
                <a:tableStyleId>{775DCB02-9BB8-47FD-8907-85C794F793BA}</a:tableStyleId>
              </a:tblPr>
              <a:tblGrid>
                <a:gridCol w="2035983"/>
                <a:gridCol w="2035983"/>
                <a:gridCol w="2035983"/>
                <a:gridCol w="2035983"/>
              </a:tblGrid>
              <a:tr h="581045">
                <a:tc>
                  <a:txBody>
                    <a:bodyPr/>
                    <a:lstStyle/>
                    <a:p>
                      <a:pPr algn="l">
                        <a:lnSpc>
                          <a:spcPct val="115000"/>
                        </a:lnSpc>
                        <a:spcAft>
                          <a:spcPts val="0"/>
                        </a:spcAft>
                      </a:pPr>
                      <a:endParaRPr lang="es-CL" sz="1800" dirty="0">
                        <a:latin typeface="Calibri"/>
                        <a:ea typeface="Calibri"/>
                        <a:cs typeface="Times New Roman"/>
                      </a:endParaRPr>
                    </a:p>
                  </a:txBody>
                  <a:tcPr marL="59206" marR="59206" marT="0" marB="0"/>
                </a:tc>
                <a:tc>
                  <a:txBody>
                    <a:bodyPr/>
                    <a:lstStyle/>
                    <a:p>
                      <a:pPr algn="ctr">
                        <a:lnSpc>
                          <a:spcPct val="115000"/>
                        </a:lnSpc>
                        <a:spcAft>
                          <a:spcPts val="0"/>
                        </a:spcAft>
                      </a:pPr>
                      <a:r>
                        <a:rPr lang="es-CL" sz="2000"/>
                        <a:t>Cita 1</a:t>
                      </a:r>
                      <a:endParaRPr lang="es-CL" sz="1800">
                        <a:latin typeface="Calibri"/>
                        <a:ea typeface="Calibri"/>
                        <a:cs typeface="Times New Roman"/>
                      </a:endParaRPr>
                    </a:p>
                  </a:txBody>
                  <a:tcPr marL="59206" marR="59206" marT="0" marB="0"/>
                </a:tc>
                <a:tc>
                  <a:txBody>
                    <a:bodyPr/>
                    <a:lstStyle/>
                    <a:p>
                      <a:pPr algn="ctr">
                        <a:lnSpc>
                          <a:spcPct val="115000"/>
                        </a:lnSpc>
                        <a:spcAft>
                          <a:spcPts val="0"/>
                        </a:spcAft>
                      </a:pPr>
                      <a:r>
                        <a:rPr lang="es-CL" sz="2000"/>
                        <a:t>Cita 2</a:t>
                      </a:r>
                      <a:endParaRPr lang="es-CL" sz="1800">
                        <a:latin typeface="Calibri"/>
                        <a:ea typeface="Calibri"/>
                        <a:cs typeface="Times New Roman"/>
                      </a:endParaRPr>
                    </a:p>
                  </a:txBody>
                  <a:tcPr marL="59206" marR="59206" marT="0" marB="0"/>
                </a:tc>
                <a:tc>
                  <a:txBody>
                    <a:bodyPr/>
                    <a:lstStyle/>
                    <a:p>
                      <a:pPr algn="ctr">
                        <a:lnSpc>
                          <a:spcPct val="115000"/>
                        </a:lnSpc>
                        <a:spcAft>
                          <a:spcPts val="0"/>
                        </a:spcAft>
                      </a:pPr>
                      <a:r>
                        <a:rPr lang="es-CL" sz="2000"/>
                        <a:t>Cita 3</a:t>
                      </a:r>
                      <a:endParaRPr lang="es-CL" sz="1800">
                        <a:latin typeface="Calibri"/>
                        <a:ea typeface="Calibri"/>
                        <a:cs typeface="Times New Roman"/>
                      </a:endParaRPr>
                    </a:p>
                  </a:txBody>
                  <a:tcPr marL="59206" marR="59206" marT="0" marB="0"/>
                </a:tc>
              </a:tr>
              <a:tr h="806349">
                <a:tc>
                  <a:txBody>
                    <a:bodyPr/>
                    <a:lstStyle/>
                    <a:p>
                      <a:pPr algn="l">
                        <a:lnSpc>
                          <a:spcPct val="115000"/>
                        </a:lnSpc>
                        <a:spcAft>
                          <a:spcPts val="0"/>
                        </a:spcAft>
                      </a:pPr>
                      <a:r>
                        <a:rPr lang="es-CL" sz="2000"/>
                        <a:t>Fecha y autor</a:t>
                      </a:r>
                      <a:endParaRPr lang="es-CL" sz="1800">
                        <a:latin typeface="Calibri"/>
                        <a:ea typeface="Calibri"/>
                        <a:cs typeface="Times New Roman"/>
                      </a:endParaRPr>
                    </a:p>
                  </a:txBody>
                  <a:tcPr marL="59206" marR="59206" marT="0" marB="0"/>
                </a:tc>
                <a:tc>
                  <a:txBody>
                    <a:bodyPr/>
                    <a:lstStyle/>
                    <a:p>
                      <a:pPr algn="l">
                        <a:lnSpc>
                          <a:spcPct val="115000"/>
                        </a:lnSpc>
                        <a:spcAft>
                          <a:spcPts val="0"/>
                        </a:spcAft>
                      </a:pPr>
                      <a:endParaRPr lang="es-CL" sz="1800">
                        <a:latin typeface="Calibri"/>
                        <a:ea typeface="Calibri"/>
                        <a:cs typeface="Times New Roman"/>
                      </a:endParaRPr>
                    </a:p>
                  </a:txBody>
                  <a:tcPr marL="59206" marR="59206" marT="0" marB="0"/>
                </a:tc>
                <a:tc>
                  <a:txBody>
                    <a:bodyPr/>
                    <a:lstStyle/>
                    <a:p>
                      <a:pPr algn="l">
                        <a:lnSpc>
                          <a:spcPct val="115000"/>
                        </a:lnSpc>
                        <a:spcAft>
                          <a:spcPts val="0"/>
                        </a:spcAft>
                      </a:pPr>
                      <a:endParaRPr lang="es-CL" sz="1800">
                        <a:latin typeface="Calibri"/>
                        <a:ea typeface="Calibri"/>
                        <a:cs typeface="Times New Roman"/>
                      </a:endParaRPr>
                    </a:p>
                  </a:txBody>
                  <a:tcPr marL="59206" marR="59206" marT="0" marB="0"/>
                </a:tc>
                <a:tc>
                  <a:txBody>
                    <a:bodyPr/>
                    <a:lstStyle/>
                    <a:p>
                      <a:pPr algn="l">
                        <a:lnSpc>
                          <a:spcPct val="115000"/>
                        </a:lnSpc>
                        <a:spcAft>
                          <a:spcPts val="0"/>
                        </a:spcAft>
                      </a:pPr>
                      <a:endParaRPr lang="es-CL" sz="1800">
                        <a:latin typeface="Calibri"/>
                        <a:ea typeface="Calibri"/>
                        <a:cs typeface="Times New Roman"/>
                      </a:endParaRPr>
                    </a:p>
                  </a:txBody>
                  <a:tcPr marL="59206" marR="59206" marT="0" marB="0"/>
                </a:tc>
              </a:tr>
              <a:tr h="806349">
                <a:tc>
                  <a:txBody>
                    <a:bodyPr/>
                    <a:lstStyle/>
                    <a:p>
                      <a:pPr algn="l">
                        <a:lnSpc>
                          <a:spcPct val="115000"/>
                        </a:lnSpc>
                        <a:spcAft>
                          <a:spcPts val="0"/>
                        </a:spcAft>
                      </a:pPr>
                      <a:r>
                        <a:rPr lang="es-CL" sz="2000"/>
                        <a:t>Tema central</a:t>
                      </a:r>
                      <a:endParaRPr lang="es-CL" sz="1800">
                        <a:latin typeface="Calibri"/>
                        <a:ea typeface="Calibri"/>
                        <a:cs typeface="Times New Roman"/>
                      </a:endParaRPr>
                    </a:p>
                  </a:txBody>
                  <a:tcPr marL="59206" marR="59206" marT="0" marB="0"/>
                </a:tc>
                <a:tc>
                  <a:txBody>
                    <a:bodyPr/>
                    <a:lstStyle/>
                    <a:p>
                      <a:pPr algn="l">
                        <a:lnSpc>
                          <a:spcPct val="115000"/>
                        </a:lnSpc>
                        <a:spcAft>
                          <a:spcPts val="0"/>
                        </a:spcAft>
                      </a:pPr>
                      <a:endParaRPr lang="es-CL" sz="1800">
                        <a:latin typeface="Calibri"/>
                        <a:ea typeface="Calibri"/>
                        <a:cs typeface="Times New Roman"/>
                      </a:endParaRPr>
                    </a:p>
                  </a:txBody>
                  <a:tcPr marL="59206" marR="59206" marT="0" marB="0"/>
                </a:tc>
                <a:tc>
                  <a:txBody>
                    <a:bodyPr/>
                    <a:lstStyle/>
                    <a:p>
                      <a:pPr algn="l">
                        <a:lnSpc>
                          <a:spcPct val="115000"/>
                        </a:lnSpc>
                        <a:spcAft>
                          <a:spcPts val="0"/>
                        </a:spcAft>
                      </a:pPr>
                      <a:endParaRPr lang="es-CL" sz="1800">
                        <a:latin typeface="Calibri"/>
                        <a:ea typeface="Calibri"/>
                        <a:cs typeface="Times New Roman"/>
                      </a:endParaRPr>
                    </a:p>
                  </a:txBody>
                  <a:tcPr marL="59206" marR="59206" marT="0" marB="0"/>
                </a:tc>
                <a:tc>
                  <a:txBody>
                    <a:bodyPr/>
                    <a:lstStyle/>
                    <a:p>
                      <a:pPr algn="l">
                        <a:lnSpc>
                          <a:spcPct val="115000"/>
                        </a:lnSpc>
                        <a:spcAft>
                          <a:spcPts val="0"/>
                        </a:spcAft>
                      </a:pPr>
                      <a:endParaRPr lang="es-CL" sz="1800">
                        <a:latin typeface="Calibri"/>
                        <a:ea typeface="Calibri"/>
                        <a:cs typeface="Times New Roman"/>
                      </a:endParaRPr>
                    </a:p>
                  </a:txBody>
                  <a:tcPr marL="59206" marR="59206" marT="0" marB="0"/>
                </a:tc>
              </a:tr>
              <a:tr h="878090">
                <a:tc>
                  <a:txBody>
                    <a:bodyPr/>
                    <a:lstStyle/>
                    <a:p>
                      <a:pPr algn="l">
                        <a:lnSpc>
                          <a:spcPct val="115000"/>
                        </a:lnSpc>
                        <a:spcAft>
                          <a:spcPts val="0"/>
                        </a:spcAft>
                      </a:pPr>
                      <a:r>
                        <a:rPr lang="es-CL" sz="2000" dirty="0"/>
                        <a:t>Qué es lo que se dice del tema</a:t>
                      </a:r>
                      <a:endParaRPr lang="es-CL" sz="1800" dirty="0">
                        <a:latin typeface="Calibri"/>
                        <a:ea typeface="Calibri"/>
                        <a:cs typeface="Times New Roman"/>
                      </a:endParaRPr>
                    </a:p>
                  </a:txBody>
                  <a:tcPr marL="59206" marR="59206" marT="0" marB="0"/>
                </a:tc>
                <a:tc>
                  <a:txBody>
                    <a:bodyPr/>
                    <a:lstStyle/>
                    <a:p>
                      <a:pPr algn="l">
                        <a:lnSpc>
                          <a:spcPct val="115000"/>
                        </a:lnSpc>
                        <a:spcAft>
                          <a:spcPts val="0"/>
                        </a:spcAft>
                      </a:pPr>
                      <a:endParaRPr lang="es-CL" sz="1800" dirty="0">
                        <a:latin typeface="Calibri"/>
                        <a:ea typeface="Calibri"/>
                        <a:cs typeface="Times New Roman"/>
                      </a:endParaRPr>
                    </a:p>
                  </a:txBody>
                  <a:tcPr marL="59206" marR="59206" marT="0" marB="0"/>
                </a:tc>
                <a:tc>
                  <a:txBody>
                    <a:bodyPr/>
                    <a:lstStyle/>
                    <a:p>
                      <a:pPr algn="l">
                        <a:lnSpc>
                          <a:spcPct val="115000"/>
                        </a:lnSpc>
                        <a:spcAft>
                          <a:spcPts val="0"/>
                        </a:spcAft>
                      </a:pPr>
                      <a:endParaRPr lang="es-CL" sz="1800" dirty="0">
                        <a:latin typeface="Calibri"/>
                        <a:ea typeface="Calibri"/>
                        <a:cs typeface="Times New Roman"/>
                      </a:endParaRPr>
                    </a:p>
                  </a:txBody>
                  <a:tcPr marL="59206" marR="59206" marT="0" marB="0"/>
                </a:tc>
                <a:tc>
                  <a:txBody>
                    <a:bodyPr/>
                    <a:lstStyle/>
                    <a:p>
                      <a:pPr algn="l">
                        <a:lnSpc>
                          <a:spcPct val="115000"/>
                        </a:lnSpc>
                        <a:spcAft>
                          <a:spcPts val="0"/>
                        </a:spcAft>
                      </a:pPr>
                      <a:endParaRPr lang="es-CL" sz="1800" dirty="0">
                        <a:latin typeface="Calibri"/>
                        <a:ea typeface="Calibri"/>
                        <a:cs typeface="Times New Roman"/>
                      </a:endParaRPr>
                    </a:p>
                  </a:txBody>
                  <a:tcPr marL="59206" marR="59206" marT="0" marB="0"/>
                </a:tc>
              </a:tr>
            </a:tbl>
          </a:graphicData>
        </a:graphic>
      </p:graphicFrame>
      <p:sp>
        <p:nvSpPr>
          <p:cNvPr id="6" name="5 Flecha abajo"/>
          <p:cNvSpPr/>
          <p:nvPr/>
        </p:nvSpPr>
        <p:spPr>
          <a:xfrm>
            <a:off x="285720" y="3143248"/>
            <a:ext cx="500066" cy="714380"/>
          </a:xfrm>
          <a:prstGeom prst="downArrow">
            <a:avLst/>
          </a:prstGeom>
        </p:spPr>
        <p:style>
          <a:lnRef idx="3">
            <a:schemeClr val="lt1"/>
          </a:lnRef>
          <a:fillRef idx="1">
            <a:schemeClr val="dk1"/>
          </a:fillRef>
          <a:effectRef idx="1">
            <a:schemeClr val="dk1"/>
          </a:effectRef>
          <a:fontRef idx="minor">
            <a:schemeClr val="lt1"/>
          </a:fontRef>
        </p:style>
        <p:txBody>
          <a:bodyPr rtlCol="0" anchor="ctr"/>
          <a:lstStyle/>
          <a:p>
            <a:pPr algn="ctr"/>
            <a:endParaRPr lang="es-CL"/>
          </a:p>
        </p:txBody>
      </p:sp>
      <p:sp>
        <p:nvSpPr>
          <p:cNvPr id="7" name="6 Flecha abajo"/>
          <p:cNvSpPr/>
          <p:nvPr/>
        </p:nvSpPr>
        <p:spPr>
          <a:xfrm>
            <a:off x="2285984" y="3143248"/>
            <a:ext cx="500066" cy="714380"/>
          </a:xfrm>
          <a:prstGeom prst="downArrow">
            <a:avLst/>
          </a:prstGeom>
        </p:spPr>
        <p:style>
          <a:lnRef idx="3">
            <a:schemeClr val="lt1"/>
          </a:lnRef>
          <a:fillRef idx="1">
            <a:schemeClr val="dk1"/>
          </a:fillRef>
          <a:effectRef idx="1">
            <a:schemeClr val="dk1"/>
          </a:effectRef>
          <a:fontRef idx="minor">
            <a:schemeClr val="lt1"/>
          </a:fontRef>
        </p:style>
        <p:txBody>
          <a:bodyPr rtlCol="0" anchor="ctr"/>
          <a:lstStyle/>
          <a:p>
            <a:pPr algn="ctr"/>
            <a:endParaRPr lang="es-CL"/>
          </a:p>
        </p:txBody>
      </p:sp>
      <p:sp>
        <p:nvSpPr>
          <p:cNvPr id="8" name="7 Flecha abajo"/>
          <p:cNvSpPr/>
          <p:nvPr/>
        </p:nvSpPr>
        <p:spPr>
          <a:xfrm>
            <a:off x="4357686" y="3071810"/>
            <a:ext cx="500066" cy="714380"/>
          </a:xfrm>
          <a:prstGeom prst="downArrow">
            <a:avLst/>
          </a:prstGeom>
        </p:spPr>
        <p:style>
          <a:lnRef idx="3">
            <a:schemeClr val="lt1"/>
          </a:lnRef>
          <a:fillRef idx="1">
            <a:schemeClr val="dk1"/>
          </a:fillRef>
          <a:effectRef idx="1">
            <a:schemeClr val="dk1"/>
          </a:effectRef>
          <a:fontRef idx="minor">
            <a:schemeClr val="lt1"/>
          </a:fontRef>
        </p:style>
        <p:txBody>
          <a:bodyPr rtlCol="0" anchor="ctr"/>
          <a:lstStyle/>
          <a:p>
            <a:pPr algn="ctr"/>
            <a:endParaRPr lang="es-CL"/>
          </a:p>
        </p:txBody>
      </p:sp>
      <p:sp>
        <p:nvSpPr>
          <p:cNvPr id="9" name="8 Flecha abajo"/>
          <p:cNvSpPr/>
          <p:nvPr/>
        </p:nvSpPr>
        <p:spPr>
          <a:xfrm>
            <a:off x="8286776" y="3143248"/>
            <a:ext cx="500066" cy="714380"/>
          </a:xfrm>
          <a:prstGeom prst="downArrow">
            <a:avLst/>
          </a:prstGeom>
        </p:spPr>
        <p:style>
          <a:lnRef idx="3">
            <a:schemeClr val="lt1"/>
          </a:lnRef>
          <a:fillRef idx="1">
            <a:schemeClr val="dk1"/>
          </a:fillRef>
          <a:effectRef idx="1">
            <a:schemeClr val="dk1"/>
          </a:effectRef>
          <a:fontRef idx="minor">
            <a:schemeClr val="lt1"/>
          </a:fontRef>
        </p:style>
        <p:txBody>
          <a:bodyPr rtlCol="0" anchor="ctr"/>
          <a:lstStyle/>
          <a:p>
            <a:pPr algn="ctr"/>
            <a:endParaRPr lang="es-CL"/>
          </a:p>
        </p:txBody>
      </p:sp>
      <p:sp>
        <p:nvSpPr>
          <p:cNvPr id="10" name="9 Flecha abajo"/>
          <p:cNvSpPr/>
          <p:nvPr/>
        </p:nvSpPr>
        <p:spPr>
          <a:xfrm>
            <a:off x="6357950" y="3071810"/>
            <a:ext cx="500066" cy="714380"/>
          </a:xfrm>
          <a:prstGeom prst="downArrow">
            <a:avLst/>
          </a:prstGeom>
        </p:spPr>
        <p:style>
          <a:lnRef idx="3">
            <a:schemeClr val="lt1"/>
          </a:lnRef>
          <a:fillRef idx="1">
            <a:schemeClr val="dk1"/>
          </a:fillRef>
          <a:effectRef idx="1">
            <a:schemeClr val="dk1"/>
          </a:effectRef>
          <a:fontRef idx="minor">
            <a:schemeClr val="lt1"/>
          </a:fontRef>
        </p:style>
        <p:txBody>
          <a:bodyPr rtlCol="0" anchor="ctr"/>
          <a:lstStyle/>
          <a:p>
            <a:pPr algn="ctr"/>
            <a:endParaRPr lang="es-CL"/>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Pentágono"/>
          <p:cNvSpPr/>
          <p:nvPr/>
        </p:nvSpPr>
        <p:spPr>
          <a:xfrm>
            <a:off x="0" y="0"/>
            <a:ext cx="5715008" cy="1000108"/>
          </a:xfrm>
          <a:prstGeom prst="homePlat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s-CL" sz="2800" b="1" dirty="0" smtClean="0">
                <a:solidFill>
                  <a:schemeClr val="accent4">
                    <a:lumMod val="50000"/>
                  </a:schemeClr>
                </a:solidFill>
                <a:latin typeface="Agency FB" pitchFamily="34" charset="0"/>
              </a:rPr>
              <a:t>TRABAJANDO PARA EL ESTADO VIRTUAL </a:t>
            </a:r>
            <a:endParaRPr lang="es-CL" sz="2800" b="1" dirty="0">
              <a:solidFill>
                <a:schemeClr val="accent4">
                  <a:lumMod val="50000"/>
                </a:schemeClr>
              </a:solidFill>
              <a:latin typeface="Agency FB" pitchFamily="34" charset="0"/>
            </a:endParaRPr>
          </a:p>
        </p:txBody>
      </p:sp>
      <p:sp>
        <p:nvSpPr>
          <p:cNvPr id="5" name="4 Llamada de flecha a la derecha"/>
          <p:cNvSpPr/>
          <p:nvPr/>
        </p:nvSpPr>
        <p:spPr>
          <a:xfrm>
            <a:off x="0" y="1643050"/>
            <a:ext cx="4929190" cy="5214950"/>
          </a:xfrm>
          <a:prstGeom prst="rightArrowCallout">
            <a:avLst/>
          </a:prstGeom>
        </p:spPr>
        <p:style>
          <a:lnRef idx="3">
            <a:schemeClr val="lt1"/>
          </a:lnRef>
          <a:fillRef idx="1">
            <a:schemeClr val="accent4"/>
          </a:fillRef>
          <a:effectRef idx="1">
            <a:schemeClr val="accent4"/>
          </a:effectRef>
          <a:fontRef idx="minor">
            <a:schemeClr val="lt1"/>
          </a:fontRef>
        </p:style>
        <p:txBody>
          <a:bodyPr rtlCol="0" anchor="ctr"/>
          <a:lstStyle/>
          <a:p>
            <a:pPr algn="just"/>
            <a:r>
              <a:rPr lang="es-CL" dirty="0" smtClean="0"/>
              <a:t>En su guía Número 3, en la pagina 6 deben comenzar a trabajar para el Estado Virtual, este por medio de la realización de los Partidos Políticos teniendo como base las ideas rectoras que poseen los partidos políticos en la actualidad.</a:t>
            </a:r>
          </a:p>
          <a:p>
            <a:pPr algn="ctr"/>
            <a:r>
              <a:rPr lang="es-CL" b="1" dirty="0" smtClean="0"/>
              <a:t>RECUERDA TRABAJAR EN CONJUNTO CON TU GRUPO, SIEMPRE RESPETANDO SUS OPINIONES. </a:t>
            </a:r>
            <a:endParaRPr lang="es-CL" b="1" dirty="0"/>
          </a:p>
        </p:txBody>
      </p:sp>
      <p:pic>
        <p:nvPicPr>
          <p:cNvPr id="6" name="5 Imagen" descr="Pantallazo-1.png"/>
          <p:cNvPicPr>
            <a:picLocks noChangeAspect="1"/>
          </p:cNvPicPr>
          <p:nvPr/>
        </p:nvPicPr>
        <p:blipFill>
          <a:blip r:embed="rId2"/>
          <a:srcRect l="21094" t="30517" r="20312" b="8252"/>
          <a:stretch>
            <a:fillRect/>
          </a:stretch>
        </p:blipFill>
        <p:spPr>
          <a:xfrm>
            <a:off x="5000628" y="1571612"/>
            <a:ext cx="4143372" cy="3857652"/>
          </a:xfrm>
          <a:prstGeom prst="rect">
            <a:avLst/>
          </a:prstGeom>
        </p:spPr>
      </p:pic>
      <p:sp>
        <p:nvSpPr>
          <p:cNvPr id="7" name="6 Rectángulo"/>
          <p:cNvSpPr/>
          <p:nvPr/>
        </p:nvSpPr>
        <p:spPr>
          <a:xfrm>
            <a:off x="5000628" y="5429264"/>
            <a:ext cx="4143372" cy="1428736"/>
          </a:xfrm>
          <a:prstGeom prst="rect">
            <a:avLst/>
          </a:prstGeom>
        </p:spPr>
        <p:style>
          <a:lnRef idx="3">
            <a:schemeClr val="lt1"/>
          </a:lnRef>
          <a:fillRef idx="1">
            <a:schemeClr val="dk1"/>
          </a:fillRef>
          <a:effectRef idx="1">
            <a:schemeClr val="dk1"/>
          </a:effectRef>
          <a:fontRef idx="minor">
            <a:schemeClr val="lt1"/>
          </a:fontRef>
        </p:style>
        <p:txBody>
          <a:bodyPr rtlCol="0" anchor="ctr"/>
          <a:lstStyle/>
          <a:p>
            <a:pPr algn="ctr"/>
            <a:r>
              <a:rPr lang="es-CL" dirty="0" smtClean="0"/>
              <a:t>RECUERDA QUE AL TERMINO DEBERA IR EN LA WIX DEL CURSO</a:t>
            </a:r>
            <a:endParaRPr lang="es-CL" dirty="0"/>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83</TotalTime>
  <Words>1018</Words>
  <Application>Microsoft Office PowerPoint</Application>
  <PresentationFormat>Presentación en pantalla (4:3)</PresentationFormat>
  <Paragraphs>52</Paragraphs>
  <Slides>11</Slides>
  <Notes>0</Notes>
  <HiddenSlides>0</HiddenSlides>
  <MMClips>0</MMClips>
  <ScaleCrop>false</ScaleCrop>
  <HeadingPairs>
    <vt:vector size="4" baseType="variant">
      <vt:variant>
        <vt:lpstr>Tema</vt:lpstr>
      </vt:variant>
      <vt:variant>
        <vt:i4>1</vt:i4>
      </vt:variant>
      <vt:variant>
        <vt:lpstr>Títulos de diapositiva</vt:lpstr>
      </vt:variant>
      <vt:variant>
        <vt:i4>11</vt:i4>
      </vt:variant>
    </vt:vector>
  </HeadingPairs>
  <TitlesOfParts>
    <vt:vector size="12" baseType="lpstr">
      <vt:lpstr>Tema de Office</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DANIELA ALEJANDRA NUÑEZ CASTRO</dc:creator>
  <cp:lastModifiedBy>lab</cp:lastModifiedBy>
  <cp:revision>12</cp:revision>
  <dcterms:created xsi:type="dcterms:W3CDTF">2015-06-10T20:46:32Z</dcterms:created>
  <dcterms:modified xsi:type="dcterms:W3CDTF">2015-06-11T13:33:48Z</dcterms:modified>
</cp:coreProperties>
</file>