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3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7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6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28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009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43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7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80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14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90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13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C752-462F-4EF7-85A9-1A139E17A3DA}" type="datetimeFigureOut">
              <a:rPr lang="es-CL" smtClean="0"/>
              <a:t>11-06-2015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D994-CB9D-48CE-AB63-5B7CE40192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8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>
            <a:off x="1835696" y="548680"/>
            <a:ext cx="7308304" cy="2088232"/>
          </a:xfrm>
          <a:prstGeom prst="wave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latin typeface="Agency FB" panose="020B0503020202020204" pitchFamily="34" charset="0"/>
              </a:rPr>
              <a:t>CLASE NÚMERO 6: DEBATE PRESIDENCIAL </a:t>
            </a:r>
            <a:endParaRPr lang="es-CL" sz="4000" dirty="0">
              <a:latin typeface="Agency FB" panose="020B0503020202020204" pitchFamily="34" charset="0"/>
            </a:endParaRPr>
          </a:p>
        </p:txBody>
      </p:sp>
      <p:sp>
        <p:nvSpPr>
          <p:cNvPr id="5" name="Elipse 15"/>
          <p:cNvSpPr>
            <a:spLocks noChangeArrowheads="1"/>
          </p:cNvSpPr>
          <p:nvPr/>
        </p:nvSpPr>
        <p:spPr bwMode="auto">
          <a:xfrm>
            <a:off x="251520" y="735341"/>
            <a:ext cx="1872208" cy="1714909"/>
          </a:xfrm>
          <a:prstGeom prst="ellipse">
            <a:avLst/>
          </a:prstGeom>
          <a:solidFill>
            <a:srgbClr val="1BF1D8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3 Imagen" descr="SpanishMasterColourHigh.png"/>
          <p:cNvPicPr/>
          <p:nvPr/>
        </p:nvPicPr>
        <p:blipFill>
          <a:blip r:embed="rId2" cstate="print"/>
          <a:srcRect l="5484" t="22782" r="5850" b="12950"/>
          <a:stretch>
            <a:fillRect/>
          </a:stretch>
        </p:blipFill>
        <p:spPr>
          <a:xfrm>
            <a:off x="251520" y="1088738"/>
            <a:ext cx="1872208" cy="118813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400" dirty="0"/>
              <a:t>PROPUESTA DIDACTICA PARA LA INCORPORACION DE HABILIDADES Y ACTITUDES PARA LA ENSEÑANZA DE LOS DERECHOS HUMANOS, A TRAVES DE UN METODO ACTIVO PARTICIPATIVO MEDIANTE LA CREACION DE UN ESTADO VIRTUAL PARA 4° MEDIO.</a:t>
            </a:r>
          </a:p>
          <a:p>
            <a:pPr algn="just"/>
            <a:r>
              <a:rPr lang="es-CL" sz="1400" dirty="0"/>
              <a:t> </a:t>
            </a:r>
          </a:p>
          <a:p>
            <a:pPr algn="just"/>
            <a:r>
              <a:rPr lang="es-CL" sz="1400" dirty="0"/>
              <a:t>MARCELO CATALAN, DANIELA NUÑEZ, RODRIGO OLGUIN UNIVERSIDAD DE LAS AMERICAS, VIÑA DEL MAR, 2015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63" y="2109678"/>
            <a:ext cx="5187473" cy="36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818608"/>
              </p:ext>
            </p:extLst>
          </p:nvPr>
        </p:nvGraphicFramePr>
        <p:xfrm>
          <a:off x="179512" y="188640"/>
          <a:ext cx="8640960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81"/>
                <a:gridCol w="6235179"/>
              </a:tblGrid>
              <a:tr h="38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Historia, Geografía y Ciencias Sociales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CL" sz="18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1 Institucionalidad Chilena</a:t>
                      </a:r>
                      <a:endParaRPr lang="es-CL" sz="18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</a:rPr>
                        <a:t>Contenido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</a:rPr>
                        <a:t>Debate presidencial 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Tiempo Estimado</a:t>
                      </a:r>
                      <a:endParaRPr lang="es-CL" sz="18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Una hora y treinta minutos</a:t>
                      </a:r>
                      <a:endParaRPr lang="es-CL" sz="180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</a:tr>
              <a:tr h="1623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</a:rPr>
                        <a:t>Objetivo de la Guía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effectLst/>
                        </a:rPr>
                        <a:t>analizarán la importancia de un debate para la exposición y argumentación de ideas por parte de los diferentes sectores políticos con la finalidad de exponer a la ciudadanía sus ideales. Desarrollando valores del respeto y tolerancia a los demás.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BF1D8"/>
                    </a:solidFill>
                  </a:tcPr>
                </a:tc>
              </a:tr>
            </a:tbl>
          </a:graphicData>
        </a:graphic>
      </p:graphicFrame>
      <p:sp>
        <p:nvSpPr>
          <p:cNvPr id="5" name="4 Flecha abajo"/>
          <p:cNvSpPr/>
          <p:nvPr/>
        </p:nvSpPr>
        <p:spPr>
          <a:xfrm>
            <a:off x="3540123" y="3495785"/>
            <a:ext cx="864096" cy="10081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1691680" y="4653136"/>
            <a:ext cx="4752528" cy="1872208"/>
          </a:xfrm>
          <a:prstGeom prst="ellipse">
            <a:avLst/>
          </a:prstGeom>
          <a:ln>
            <a:solidFill>
              <a:srgbClr val="1BF1D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Recuerda tener presente esta tabla que se encuentra en tu Guía número 6, para que entiendas los elementos que veremos durante la clase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6876256" cy="980728"/>
          </a:xfrm>
          <a:prstGeom prst="homePlate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Agency FB" panose="020B0503020202020204" pitchFamily="34" charset="0"/>
              </a:rPr>
              <a:t>INICIO</a:t>
            </a:r>
            <a:endParaRPr lang="es-CL" sz="3600" dirty="0">
              <a:latin typeface="Agency FB" panose="020B0503020202020204" pitchFamily="34" charset="0"/>
            </a:endParaRPr>
          </a:p>
        </p:txBody>
      </p:sp>
      <p:sp>
        <p:nvSpPr>
          <p:cNvPr id="5" name="4 Llamada de flecha a la derecha"/>
          <p:cNvSpPr/>
          <p:nvPr/>
        </p:nvSpPr>
        <p:spPr>
          <a:xfrm>
            <a:off x="0" y="1628800"/>
            <a:ext cx="4139952" cy="4176464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Estimados estudiantes: a </a:t>
            </a:r>
            <a:r>
              <a:rPr lang="es-CL" dirty="0" smtClean="0"/>
              <a:t>continuación </a:t>
            </a:r>
            <a:r>
              <a:rPr lang="es-CL" dirty="0"/>
              <a:t>les presentamos el procedimiento del debate para poder desarrollarlo durante la clase 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2445"/>
              </p:ext>
            </p:extLst>
          </p:nvPr>
        </p:nvGraphicFramePr>
        <p:xfrm>
          <a:off x="4211960" y="1700812"/>
          <a:ext cx="4689554" cy="41171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89554"/>
              </a:tblGrid>
              <a:tr h="277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</a:rPr>
                        <a:t>PROCEDIMIENTO DE UN DEBATE PRESIDENCIAL</a:t>
                      </a:r>
                      <a:endParaRPr lang="es-CL" sz="1100" dirty="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EL MODERADOR ENTREGA EL OBJETIVO DEL DEBATE PRESENCIAL, EN ESTE CASO ESTARA A CARGO DEL PROEFSOR.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CADA PARTIDO POLITICO DEBE ESTAR REPRESENTADO POR UN CANDIDATO PRESIDENCIAL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EL MODERADOR DEBE ASIGNAR LOS TIEMPOS PARA QUE LOS CANDIDATOS PRESENTEN SU PROGRAMA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DURANTE LA PRIMERA LA PRIMERA RONDA CADA CANDIDATO PRESENTA INCLUYENDO A SU GABINETE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EN LA SEGUNDA Y TERCER RONDA EL MODERADOR COMIENZA CON PREGUNTAS DIRIGIDAS 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FINALMENTE LE DA EL TIEMPO A LOS CONDIDATOS PARA DAR UNA SINTESIS DE SU PROGRAMA </a:t>
                      </a:r>
                      <a:endParaRPr lang="es-CL" sz="110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4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EL MODERADOR SEÑALA QUE LA CIUDADANIA PUEDE INICIAR LAS VOTACIONES PARA DAR A CONOCER AL GANADOR.</a:t>
                      </a:r>
                      <a:endParaRPr lang="es-CL" sz="1100" dirty="0">
                        <a:solidFill>
                          <a:srgbClr val="76923C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211960" y="5805264"/>
            <a:ext cx="468052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3 DE TU GUIA DIDACTICA NÚMERO 6.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63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3491880" cy="692696"/>
          </a:xfrm>
          <a:prstGeom prst="homePlate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latin typeface="Agency FB" panose="020B0503020202020204" pitchFamily="34" charset="0"/>
              </a:rPr>
              <a:t>DESARROLLO</a:t>
            </a:r>
            <a:endParaRPr lang="es-CL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2325"/>
              </p:ext>
            </p:extLst>
          </p:nvPr>
        </p:nvGraphicFramePr>
        <p:xfrm>
          <a:off x="3491880" y="188640"/>
          <a:ext cx="5472607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133"/>
                <a:gridCol w="1453456"/>
                <a:gridCol w="1372145"/>
                <a:gridCol w="1440873"/>
              </a:tblGrid>
              <a:tr h="14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>
                          <a:effectLst/>
                        </a:rPr>
                        <a:t>CRITERIOS</a:t>
                      </a:r>
                      <a:endParaRPr lang="es-CL" sz="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>
                          <a:effectLst/>
                        </a:rPr>
                        <a:t>EXCELENTE (15-11 pts)</a:t>
                      </a:r>
                      <a:endParaRPr lang="es-CL" sz="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>
                          <a:effectLst/>
                        </a:rPr>
                        <a:t>BIEN (10 -6 pts)</a:t>
                      </a:r>
                      <a:endParaRPr lang="es-CL" sz="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>
                          <a:effectLst/>
                        </a:rPr>
                        <a:t>INSUFICIENTE (5-1 pts)</a:t>
                      </a:r>
                      <a:endParaRPr lang="es-CL" sz="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114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Presentacion formal 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La totalidad del partido politico se presenta al debate vestidos de manera formal y ordenados, acorde al momento.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La mayoria de los estudiantes que pertenecen al partido politico se presenta de manera formal en el debate presidencial.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No se presentan al debate presidencial.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------------------------------------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Ninguno de ellos posee presentacion formal en el debate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953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Fluidez al hablar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que tomara el rol de candidato presidencial desarrolla una perfecta fluidez al hablar, sin usar muletillas y dando a entender cada idea corrextamente.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que tomara el rol del candidato presidencial desarrolla fluidez al hablar, sin embargo utiliza muletillas que van desorganizando la idea que trata de dar.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no presenta su programa.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102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Presentacion del programa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que tomara el rol del candidato presidencial presenta ordenadamente los elementos que se encuentran en su programa presidencial, explicando cada uno de ellos perfectamente.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entrega los elementos que forman su programa presidencial con algunos errores y faltandole  elementos esenciales que guiaran su programa.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no presenta su programa.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996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Respeta los tiempos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logra desarrollar su programa y responder las preguntas en los tiempos asignados por el moderador.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respeta medianamente bien su programa, en donde en algunas instancias terminas antes o despues de tiempo.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no respeta los tiempos asignados.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_________________________________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estudiano no se presenta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114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Responden las preguntas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responde a todas las preguntas asignadas por el moderador.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responde a casi todas las preguntas asignadas por el moderador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no responde a las preguntas asignadas por el moderador.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_________________________________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no se presenta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  <a:tr h="996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>
                          <a:effectLst/>
                        </a:rPr>
                        <a:t>Sintesis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entrega un resumen de su prigrama adecuado para finalizar su presentacion.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>
                          <a:effectLst/>
                        </a:rPr>
                        <a:t>El estudiante entrega un resumen medianamente bueno, faltandole elementos importantes que destacar.</a:t>
                      </a:r>
                      <a:endParaRPr lang="es-CL" sz="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</a:rPr>
                        <a:t>El estudiante no realiza una buena </a:t>
                      </a:r>
                      <a:r>
                        <a:rPr lang="es-CL" sz="800" dirty="0" err="1">
                          <a:effectLst/>
                        </a:rPr>
                        <a:t>sintesis</a:t>
                      </a:r>
                      <a:r>
                        <a:rPr lang="es-CL" sz="800" dirty="0">
                          <a:effectLst/>
                        </a:rPr>
                        <a:t> de su programa.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</a:rPr>
                        <a:t>_______________________________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800" dirty="0">
                          <a:effectLst/>
                        </a:rPr>
                        <a:t>El estudiante no se presenta </a:t>
                      </a:r>
                      <a:endParaRPr lang="es-CL" sz="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891" marR="39891" marT="0" marB="0"/>
                </a:tc>
              </a:tr>
            </a:tbl>
          </a:graphicData>
        </a:graphic>
      </p:graphicFrame>
      <p:sp>
        <p:nvSpPr>
          <p:cNvPr id="6" name="5 Llamada de flecha a la derecha"/>
          <p:cNvSpPr/>
          <p:nvPr/>
        </p:nvSpPr>
        <p:spPr>
          <a:xfrm>
            <a:off x="179512" y="2276872"/>
            <a:ext cx="3168352" cy="3240360"/>
          </a:xfrm>
          <a:prstGeom prst="rightArrowCallout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RÚBRICA DE EVALUACION PARA EL DEBATE PRESIDENCIAL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8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t="9780" r="10889" b="14420"/>
          <a:stretch/>
        </p:blipFill>
        <p:spPr bwMode="auto">
          <a:xfrm>
            <a:off x="179512" y="1772816"/>
            <a:ext cx="3816424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11960" y="2564904"/>
            <a:ext cx="4752528" cy="1368152"/>
          </a:xfrm>
          <a:prstGeom prst="rect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ysClr val="windowText" lastClr="000000"/>
                </a:solidFill>
              </a:rPr>
              <a:t>VOTACIONES </a:t>
            </a:r>
          </a:p>
          <a:p>
            <a:r>
              <a:rPr lang="es-CL" dirty="0">
                <a:solidFill>
                  <a:sysClr val="windowText" lastClr="000000"/>
                </a:solidFill>
              </a:rPr>
              <a:t>Ingresa al siguiente CODIGO QR para poder votar por tu favorito</a:t>
            </a:r>
          </a:p>
        </p:txBody>
      </p:sp>
    </p:spTree>
    <p:extLst>
      <p:ext uri="{BB962C8B-B14F-4D97-AF65-F5344CB8AC3E}">
        <p14:creationId xmlns:p14="http://schemas.microsoft.com/office/powerpoint/2010/main" val="143919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0" y="0"/>
            <a:ext cx="5796136" cy="836712"/>
          </a:xfrm>
          <a:prstGeom prst="homePlate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latin typeface="Agency FB" panose="020B0503020202020204" pitchFamily="34" charset="0"/>
              </a:rPr>
              <a:t>CIERRE</a:t>
            </a:r>
            <a:endParaRPr lang="es-CL" sz="4000" dirty="0">
              <a:latin typeface="Agency FB" panose="020B0503020202020204" pitchFamily="34" charset="0"/>
            </a:endParaRPr>
          </a:p>
        </p:txBody>
      </p:sp>
      <p:sp>
        <p:nvSpPr>
          <p:cNvPr id="3" name="2 Proceso predefinido"/>
          <p:cNvSpPr/>
          <p:nvPr/>
        </p:nvSpPr>
        <p:spPr>
          <a:xfrm>
            <a:off x="251520" y="1196752"/>
            <a:ext cx="8352928" cy="1872208"/>
          </a:xfrm>
          <a:prstGeom prst="flowChartPredefinedProcess">
            <a:avLst/>
          </a:prstGeom>
          <a:solidFill>
            <a:srgbClr val="2AEFD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4" name="Cuadro de texto 13"/>
          <p:cNvSpPr txBox="1"/>
          <p:nvPr/>
        </p:nvSpPr>
        <p:spPr>
          <a:xfrm>
            <a:off x="1403648" y="1268760"/>
            <a:ext cx="6048672" cy="16561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effectLst/>
                <a:ea typeface="Cambria"/>
                <a:cs typeface="Times New Roman"/>
              </a:rPr>
              <a:t>El desarrollo del debate tuvo como finalidad la </a:t>
            </a:r>
            <a:r>
              <a:rPr lang="es-CL" sz="1400" dirty="0" smtClean="0">
                <a:effectLst/>
                <a:ea typeface="Cambria"/>
                <a:cs typeface="Times New Roman"/>
              </a:rPr>
              <a:t>presentación </a:t>
            </a:r>
            <a:r>
              <a:rPr lang="es-CL" sz="1400" dirty="0">
                <a:effectLst/>
                <a:ea typeface="Cambria"/>
                <a:cs typeface="Times New Roman"/>
              </a:rPr>
              <a:t>de los programas de cada partido </a:t>
            </a:r>
            <a:r>
              <a:rPr lang="es-CL" sz="1400" dirty="0" smtClean="0">
                <a:effectLst/>
                <a:ea typeface="Cambria"/>
                <a:cs typeface="Times New Roman"/>
              </a:rPr>
              <a:t>político </a:t>
            </a:r>
            <a:r>
              <a:rPr lang="es-CL" sz="1400" dirty="0">
                <a:effectLst/>
                <a:ea typeface="Cambria"/>
                <a:cs typeface="Times New Roman"/>
              </a:rPr>
              <a:t>para poder convencer a la </a:t>
            </a:r>
            <a:r>
              <a:rPr lang="es-CL" sz="1400" dirty="0" smtClean="0">
                <a:effectLst/>
                <a:ea typeface="Cambria"/>
                <a:cs typeface="Times New Roman"/>
              </a:rPr>
              <a:t>Ciudadanía </a:t>
            </a:r>
            <a:r>
              <a:rPr lang="es-CL" sz="1400" dirty="0">
                <a:effectLst/>
                <a:ea typeface="Cambria"/>
                <a:cs typeface="Times New Roman"/>
              </a:rPr>
              <a:t>de cual de ellos es el mas adecuado para gobernar dentro de la sala de clase.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effectLst/>
                <a:ea typeface="Cambria"/>
                <a:cs typeface="Times New Roman"/>
              </a:rPr>
              <a:t>Al mismo tiempo, que ustedes como personas en </a:t>
            </a:r>
            <a:r>
              <a:rPr lang="es-CL" sz="1400" dirty="0" smtClean="0">
                <a:effectLst/>
                <a:ea typeface="Cambria"/>
                <a:cs typeface="Times New Roman"/>
              </a:rPr>
              <a:t>formación </a:t>
            </a:r>
            <a:r>
              <a:rPr lang="es-CL" sz="1400" dirty="0">
                <a:effectLst/>
                <a:ea typeface="Cambria"/>
                <a:cs typeface="Times New Roman"/>
              </a:rPr>
              <a:t>desarrollen respeto y tolerancia con aquellos que no piensan igual a ustedes 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14678" y="4857760"/>
            <a:ext cx="5543476" cy="1726482"/>
          </a:xfrm>
          <a:prstGeom prst="roundRect">
            <a:avLst/>
          </a:prstGeom>
          <a:solidFill>
            <a:srgbClr val="1BF1D8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En tu guía, pagina 5 se encuentra el cierre de la clase , por medio de una síntesis de la clase ( que se presenta también en la presentación ) y con dos preguntas que debes reflexionar. </a:t>
            </a:r>
            <a:endParaRPr lang="es-E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115616" y="3501008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8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220072" y="692696"/>
            <a:ext cx="2658002" cy="5472608"/>
            <a:chOff x="1708" y="0"/>
            <a:chExt cx="2658002" cy="5472608"/>
          </a:xfrm>
        </p:grpSpPr>
        <p:sp>
          <p:nvSpPr>
            <p:cNvPr id="5" name="4 Rectángulo redondeado"/>
            <p:cNvSpPr/>
            <p:nvPr/>
          </p:nvSpPr>
          <p:spPr>
            <a:xfrm>
              <a:off x="1708" y="0"/>
              <a:ext cx="2658002" cy="54726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08" y="2189043"/>
              <a:ext cx="2658002" cy="2189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Autoevaluemos nuestro proceso</a:t>
              </a:r>
              <a:endParaRPr lang="es-ES" sz="2800" kern="1200" dirty="0"/>
            </a:p>
          </p:txBody>
        </p:sp>
      </p:grpSp>
      <p:sp>
        <p:nvSpPr>
          <p:cNvPr id="7" name="6 Cheurón"/>
          <p:cNvSpPr/>
          <p:nvPr/>
        </p:nvSpPr>
        <p:spPr>
          <a:xfrm>
            <a:off x="251520" y="2708920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1043608" y="2682668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1907704" y="2700110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2771800" y="2700110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3635896" y="2700110"/>
            <a:ext cx="108012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4149080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/>
              <a:t>En la página 6 de tu guía didáctica 6, desarrolla la autoevaluación de tu proceso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580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752</Words>
  <Application>Microsoft Office PowerPoint</Application>
  <PresentationFormat>Presentación en pantalla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NUÑEZ CASTRO</dc:creator>
  <cp:lastModifiedBy>DANIELA ALEJANDRA NUÑEZ CASTRO</cp:lastModifiedBy>
  <cp:revision>5</cp:revision>
  <dcterms:created xsi:type="dcterms:W3CDTF">2015-06-11T19:16:27Z</dcterms:created>
  <dcterms:modified xsi:type="dcterms:W3CDTF">2015-06-11T20:18:18Z</dcterms:modified>
</cp:coreProperties>
</file>