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9" r:id="rId4"/>
    <p:sldId id="270" r:id="rId5"/>
    <p:sldId id="271" r:id="rId6"/>
    <p:sldId id="272" r:id="rId7"/>
    <p:sldId id="273" r:id="rId8"/>
    <p:sldId id="283" r:id="rId9"/>
    <p:sldId id="277" r:id="rId10"/>
    <p:sldId id="278" r:id="rId11"/>
    <p:sldId id="279" r:id="rId12"/>
    <p:sldId id="280" r:id="rId13"/>
    <p:sldId id="281" r:id="rId14"/>
    <p:sldId id="282" r:id="rId1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5" autoAdjust="0"/>
    <p:restoredTop sz="94574" autoAdjust="0"/>
  </p:normalViewPr>
  <p:slideViewPr>
    <p:cSldViewPr>
      <p:cViewPr varScale="1">
        <p:scale>
          <a:sx n="103" d="100"/>
          <a:sy n="103" d="100"/>
        </p:scale>
        <p:origin x="-90" y="-96"/>
      </p:cViewPr>
      <p:guideLst>
        <p:guide orient="horz" pos="2160"/>
        <p:guide pos="2880"/>
      </p:guideLst>
    </p:cSldViewPr>
  </p:slideViewPr>
  <p:outlineViewPr>
    <p:cViewPr>
      <p:scale>
        <a:sx n="33" d="100"/>
        <a:sy n="33" d="100"/>
      </p:scale>
      <p:origin x="0" y="224069"/>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17C6B-69E9-4EB0-8D1F-E0E428C13EE5}" type="datetimeFigureOut">
              <a:rPr lang="es-CL" smtClean="0"/>
              <a:pPr/>
              <a:t>28-05-2015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FB0A7-7B69-4C38-A9AB-FB6E776535BE}" type="slidenum">
              <a:rPr lang="es-CL" smtClean="0"/>
              <a:pPr/>
              <a:t>‹Nº›</a:t>
            </a:fld>
            <a:endParaRPr lang="es-CL"/>
          </a:p>
        </p:txBody>
      </p:sp>
    </p:spTree>
    <p:extLst>
      <p:ext uri="{BB962C8B-B14F-4D97-AF65-F5344CB8AC3E}">
        <p14:creationId xmlns:p14="http://schemas.microsoft.com/office/powerpoint/2010/main" val="45167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28D52EE-31E3-4122-8EB4-A84C1B95E1AC}" type="datetime1">
              <a:rPr lang="es-CL" smtClean="0"/>
              <a:pPr/>
              <a:t>28-05-2015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2C2810C-B2C9-495E-B8DE-99CB51EAE911}" type="datetime1">
              <a:rPr lang="es-CL" smtClean="0"/>
              <a:pPr/>
              <a:t>28-05-2015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C0064F7D-2AE4-41D9-ACB5-F7E603234203}" type="datetime1">
              <a:rPr lang="es-CL" smtClean="0"/>
              <a:pPr/>
              <a:t>28-05-2015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FDECCEC-AD1D-479E-9005-8676E3545186}" type="datetime1">
              <a:rPr lang="es-CL" smtClean="0"/>
              <a:pPr/>
              <a:t>28-05-2015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2CBA9D-01E5-4DDC-BE5F-F6F3D34E69CB}" type="datetime1">
              <a:rPr lang="es-CL" smtClean="0"/>
              <a:pPr/>
              <a:t>28-05-2015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F6D07E45-DB6D-4777-B425-7F7BC65C4B8F}" type="datetime1">
              <a:rPr lang="es-CL" smtClean="0"/>
              <a:pPr/>
              <a:t>28-05-2015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03A322A-57E0-4030-9C1E-1A1B267BA109}" type="datetime1">
              <a:rPr lang="es-CL" smtClean="0"/>
              <a:pPr/>
              <a:t>28-05-2015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96B51-0A02-4673-BF62-39783823DCAF}" type="datetime1">
              <a:rPr lang="es-CL" smtClean="0"/>
              <a:pPr/>
              <a:t>28-05-2015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D9D470-872A-43EE-9416-6300FF2421EF}" type="datetime1">
              <a:rPr lang="es-CL" smtClean="0"/>
              <a:pPr/>
              <a:t>28-05-2015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96B0CF-AC6E-4719-97AD-465C93A27CC0}" type="datetime1">
              <a:rPr lang="es-CL" smtClean="0"/>
              <a:pPr/>
              <a:t>28-05-2015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6FA392-B564-4379-B127-4158C1682A00}" type="datetime1">
              <a:rPr lang="es-CL" smtClean="0"/>
              <a:pPr/>
              <a:t>28-05-2015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BA294114-615B-400E-9E9D-70BD37C461BC}"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F2EEF-2125-4842-8331-8B20C736DC3D}" type="datetime1">
              <a:rPr lang="es-CL" smtClean="0"/>
              <a:pPr/>
              <a:t>28-05-2015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94114-615B-400E-9E9D-70BD37C461BC}"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GHMfCcfmmrs"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714348" y="214290"/>
            <a:ext cx="7858180" cy="2428892"/>
          </a:xfrm>
          <a:prstGeom prst="flowChartPunchedTape">
            <a:avLst/>
          </a:prstGeom>
          <a:ln>
            <a:prstDash val="dash"/>
          </a:ln>
        </p:spPr>
        <p:style>
          <a:lnRef idx="3">
            <a:schemeClr val="lt1"/>
          </a:lnRef>
          <a:fillRef idx="1">
            <a:schemeClr val="accent2"/>
          </a:fillRef>
          <a:effectRef idx="1">
            <a:schemeClr val="accent2"/>
          </a:effectRef>
          <a:fontRef idx="minor">
            <a:schemeClr val="lt1"/>
          </a:fontRef>
        </p:style>
        <p:txBody>
          <a:bodyPr rtlCol="0" anchor="ctr"/>
          <a:lstStyle/>
          <a:p>
            <a:pPr algn="ctr"/>
            <a:endParaRPr lang="es-CL"/>
          </a:p>
        </p:txBody>
      </p:sp>
      <p:sp>
        <p:nvSpPr>
          <p:cNvPr id="5" name="4 CuadroTexto"/>
          <p:cNvSpPr txBox="1"/>
          <p:nvPr/>
        </p:nvSpPr>
        <p:spPr>
          <a:xfrm>
            <a:off x="928662" y="1071546"/>
            <a:ext cx="7429552" cy="707886"/>
          </a:xfrm>
          <a:prstGeom prst="rect">
            <a:avLst/>
          </a:prstGeom>
          <a:noFill/>
        </p:spPr>
        <p:txBody>
          <a:bodyPr wrap="square" rtlCol="0">
            <a:spAutoFit/>
          </a:bodyPr>
          <a:lstStyle/>
          <a:p>
            <a:pPr algn="ctr"/>
            <a:r>
              <a:rPr lang="es-CL" sz="4000" dirty="0" smtClean="0">
                <a:solidFill>
                  <a:schemeClr val="bg1"/>
                </a:solidFill>
                <a:latin typeface="Agency FB" pitchFamily="34" charset="0"/>
              </a:rPr>
              <a:t>LOS DERECHOS HUMANOS Y LA CONSTITUCIÓN</a:t>
            </a:r>
            <a:endParaRPr lang="es-CL" sz="4000" dirty="0">
              <a:solidFill>
                <a:schemeClr val="bg1"/>
              </a:solidFill>
              <a:latin typeface="Agency FB" pitchFamily="34" charset="0"/>
            </a:endParaRPr>
          </a:p>
        </p:txBody>
      </p:sp>
      <p:pic>
        <p:nvPicPr>
          <p:cNvPr id="6" name="5 Imagen" descr="índice.jpg"/>
          <p:cNvPicPr>
            <a:picLocks noChangeAspect="1"/>
          </p:cNvPicPr>
          <p:nvPr/>
        </p:nvPicPr>
        <p:blipFill>
          <a:blip r:embed="rId2"/>
          <a:stretch>
            <a:fillRect/>
          </a:stretch>
        </p:blipFill>
        <p:spPr>
          <a:xfrm>
            <a:off x="7358081" y="4134822"/>
            <a:ext cx="1691377" cy="2389406"/>
          </a:xfrm>
          <a:prstGeom prst="rect">
            <a:avLst/>
          </a:prstGeom>
        </p:spPr>
      </p:pic>
      <p:sp>
        <p:nvSpPr>
          <p:cNvPr id="12" name="11 Marcador de número de diapositiva"/>
          <p:cNvSpPr>
            <a:spLocks noGrp="1"/>
          </p:cNvSpPr>
          <p:nvPr>
            <p:ph type="sldNum" sz="quarter" idx="12"/>
          </p:nvPr>
        </p:nvSpPr>
        <p:spPr/>
        <p:txBody>
          <a:bodyPr/>
          <a:lstStyle/>
          <a:p>
            <a:fld id="{BA294114-615B-400E-9E9D-70BD37C461BC}" type="slidenum">
              <a:rPr lang="es-CL" smtClean="0"/>
              <a:pPr/>
              <a:t>1</a:t>
            </a:fld>
            <a:endParaRPr lang="es-C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81128"/>
            <a:ext cx="6970713"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10</a:t>
            </a:fld>
            <a:endParaRPr lang="es-CL"/>
          </a:p>
        </p:txBody>
      </p:sp>
      <p:sp>
        <p:nvSpPr>
          <p:cNvPr id="26626" name="Text Box 2"/>
          <p:cNvSpPr txBox="1">
            <a:spLocks noChangeArrowheads="1"/>
          </p:cNvSpPr>
          <p:nvPr/>
        </p:nvSpPr>
        <p:spPr bwMode="auto">
          <a:xfrm>
            <a:off x="1928794" y="0"/>
            <a:ext cx="6929486" cy="2536592"/>
          </a:xfrm>
          <a:prstGeom prst="rect">
            <a:avLst/>
          </a:prstGeom>
          <a:solidFill>
            <a:srgbClr val="FFFFFF"/>
          </a:solidFill>
          <a:ln w="28575">
            <a:solidFill>
              <a:srgbClr val="C0504D"/>
            </a:solidFill>
            <a:prstDash val="dash"/>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La Constitución es la norma jurídica, sea escrita o no, de más alto rango en el ordenamiento jurídico de una sociedad, destinada a regular los aspectos fundamentales de la vida política.</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Esta </a:t>
            </a:r>
            <a:r>
              <a:rPr kumimoji="0" lang="es-CL" sz="1200" b="1" i="0" u="none" strike="noStrike" cap="none" normalizeH="0" baseline="0" dirty="0" smtClean="0">
                <a:ln>
                  <a:noFill/>
                </a:ln>
                <a:solidFill>
                  <a:schemeClr val="tx1"/>
                </a:solidFill>
                <a:effectLst/>
                <a:latin typeface="Calibri" pitchFamily="34" charset="0"/>
                <a:cs typeface="Arial" pitchFamily="34" charset="0"/>
              </a:rPr>
              <a:t>Carta Fundamental</a:t>
            </a:r>
            <a:r>
              <a:rPr kumimoji="0" lang="es-CL" sz="1200" b="0" i="0" u="none" strike="noStrike" cap="none" normalizeH="0" baseline="0" dirty="0" smtClean="0">
                <a:ln>
                  <a:noFill/>
                </a:ln>
                <a:solidFill>
                  <a:schemeClr val="tx1"/>
                </a:solidFill>
                <a:effectLst/>
                <a:latin typeface="Calibri" pitchFamily="34" charset="0"/>
                <a:cs typeface="Arial" pitchFamily="34" charset="0"/>
              </a:rPr>
              <a:t> determina la estructura política del Estado, su funcionamiento, los órganos de poder y sus atribuciones, las relaciones entre los órganos del Estado, los derechos y garantías de las personas y los cuerpos intermedios de la sociedad, los sistemas para hacer efectiva la supremacía constitucional y el procedimiento de reforma parcial o total de la Constitución. Se complementa con leyes orgánicas: leyes complementarias que la misma Constitución considera, conjuntamente con leyes que se dictan para interpretar sus preceptos. Una Constitución es legítima cuando refleja los valores, principios y las creencias aceptadas por la sociedad.</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Biblioteca del Congreso Nacional/BCN http://www.bcn.cl/ecivica/constitucion/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7" name="Text Box 3"/>
          <p:cNvSpPr txBox="1">
            <a:spLocks noChangeArrowheads="1"/>
          </p:cNvSpPr>
          <p:nvPr/>
        </p:nvSpPr>
        <p:spPr bwMode="auto">
          <a:xfrm>
            <a:off x="1928794" y="2714620"/>
            <a:ext cx="7000892" cy="1728787"/>
          </a:xfrm>
          <a:prstGeom prst="rect">
            <a:avLst/>
          </a:prstGeom>
          <a:solidFill>
            <a:srgbClr val="FFFFFF"/>
          </a:solidFill>
          <a:ln w="28575">
            <a:solidFill>
              <a:srgbClr val="C0504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“Constitución es la aplicación jurídica de la realidad constitucional, en la línea ontológica, entiende como realidad constitucional a la resolución fáctica de las reglas escritas y no escritas de los preceptos constitucionales. Dice que las </a:t>
            </a:r>
            <a:r>
              <a:rPr kumimoji="0" lang="es-CL" sz="1200" b="0" i="1" u="none" strike="noStrike" cap="none" normalizeH="0" baseline="0" dirty="0" smtClean="0">
                <a:ln>
                  <a:noFill/>
                </a:ln>
                <a:solidFill>
                  <a:schemeClr val="tx1"/>
                </a:solidFill>
                <a:effectLst/>
                <a:latin typeface="Calibri" pitchFamily="34" charset="0"/>
                <a:cs typeface="Arial" pitchFamily="34" charset="0"/>
              </a:rPr>
              <a:t>mutaciones fácticas</a:t>
            </a:r>
            <a:r>
              <a:rPr kumimoji="0" lang="es-CL" sz="1200" b="0" i="0" u="none" strike="noStrike" cap="none" normalizeH="0" baseline="0" dirty="0" smtClean="0">
                <a:ln>
                  <a:noFill/>
                </a:ln>
                <a:solidFill>
                  <a:schemeClr val="tx1"/>
                </a:solidFill>
                <a:effectLst/>
                <a:latin typeface="Calibri" pitchFamily="34" charset="0"/>
                <a:cs typeface="Arial" pitchFamily="34" charset="0"/>
              </a:rPr>
              <a:t> son dentro del estado</a:t>
            </a:r>
            <a:r>
              <a:rPr kumimoji="0" lang="es-CL" sz="1200" b="0" i="0" u="none" strike="noStrike" cap="none" normalizeH="0" dirty="0" smtClean="0">
                <a:ln>
                  <a:noFill/>
                </a:ln>
                <a:solidFill>
                  <a:schemeClr val="tx1"/>
                </a:solidFill>
                <a:effectLst/>
                <a:latin typeface="Calibri" pitchFamily="34" charset="0"/>
                <a:cs typeface="Arial" pitchFamily="34" charset="0"/>
              </a:rPr>
              <a:t> de derecho </a:t>
            </a:r>
            <a:r>
              <a:rPr kumimoji="0" lang="es-CL" sz="1200" b="0" i="0" u="none" strike="noStrike" cap="none" normalizeH="0" baseline="0" dirty="0" smtClean="0">
                <a:ln>
                  <a:noFill/>
                </a:ln>
                <a:solidFill>
                  <a:schemeClr val="tx1"/>
                </a:solidFill>
                <a:effectLst/>
                <a:latin typeface="Calibri" pitchFamily="34" charset="0"/>
                <a:cs typeface="Arial" pitchFamily="34" charset="0"/>
              </a:rPr>
              <a:t>producto de las necesidades políticas que tienen los pueblos de resolver la aplicación diaria de la norma rectora en función de resolver encrucijadas constitucionales y actos de gobierno de carácter operativo”</a:t>
            </a:r>
          </a:p>
          <a:p>
            <a:pPr marL="0" marR="0" lvl="0" indent="0" algn="l" defTabSz="914400" rtl="0" eaLnBrk="1" fontAlgn="base" latinLnBrk="0" hangingPunct="1">
              <a:lnSpc>
                <a:spcPct val="100000"/>
              </a:lnSpc>
              <a:spcBef>
                <a:spcPct val="0"/>
              </a:spcBef>
              <a:spcAft>
                <a:spcPct val="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Roberto </a:t>
            </a:r>
            <a:r>
              <a:rPr kumimoji="0" lang="es-CL" sz="1200" b="0" i="0" u="none" strike="noStrike" cap="none" normalizeH="0" baseline="0" dirty="0" err="1" smtClean="0">
                <a:ln>
                  <a:noFill/>
                </a:ln>
                <a:solidFill>
                  <a:schemeClr val="tx1"/>
                </a:solidFill>
                <a:effectLst/>
                <a:latin typeface="Calibri" pitchFamily="34" charset="0"/>
                <a:cs typeface="Arial" pitchFamily="34" charset="0"/>
              </a:rPr>
              <a:t>Lopresti</a:t>
            </a:r>
            <a:r>
              <a:rPr kumimoji="0" lang="es-CL" sz="1200" b="0" i="0" u="none" strike="noStrike" cap="none" normalizeH="0" baseline="0" dirty="0" smtClean="0">
                <a:ln>
                  <a:noFill/>
                </a:ln>
                <a:solidFill>
                  <a:schemeClr val="tx1"/>
                </a:solidFill>
                <a:effectLst/>
                <a:latin typeface="Calibri" pitchFamily="34" charset="0"/>
                <a:cs typeface="Arial" pitchFamily="34" charset="0"/>
              </a:rPr>
              <a:t>, 1998</a:t>
            </a:r>
          </a:p>
          <a:p>
            <a:pPr marL="0" marR="0" lvl="0" indent="0" algn="l" defTabSz="914400" rtl="0" eaLnBrk="1" fontAlgn="base" latinLnBrk="0" hangingPunct="1">
              <a:lnSpc>
                <a:spcPct val="100000"/>
              </a:lnSpc>
              <a:spcBef>
                <a:spcPct val="0"/>
              </a:spcBef>
              <a:spcAft>
                <a:spcPct val="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http://ideaypensamiento.blogspot.com/2009/09/definicion-de-constitucion-segun.html</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8" name="Text Box 4"/>
          <p:cNvSpPr txBox="1">
            <a:spLocks noChangeArrowheads="1"/>
          </p:cNvSpPr>
          <p:nvPr/>
        </p:nvSpPr>
        <p:spPr bwMode="auto">
          <a:xfrm>
            <a:off x="1927225" y="4686300"/>
            <a:ext cx="7216775" cy="2171700"/>
          </a:xfrm>
          <a:prstGeom prst="rect">
            <a:avLst/>
          </a:prstGeom>
          <a:solidFill>
            <a:srgbClr val="FFFFFF"/>
          </a:solidFill>
          <a:ln w="28575">
            <a:solidFill>
              <a:srgbClr val="C0504D"/>
            </a:solidFill>
            <a:prstDash val="dash"/>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“Una Constitución no es sólo el texto normativo elaborado por un cuerpo Constituyente, es una realidad humana, un modo de convivencia social, un proceso de ejercicio de los poderes públicos, según cánones de equilibrio y regularidad.</a:t>
            </a:r>
            <a:br>
              <a:rPr kumimoji="0" lang="es-CL" sz="1200" b="0" i="0" u="none" strike="noStrike" cap="none" normalizeH="0" baseline="0" dirty="0" smtClean="0">
                <a:ln>
                  <a:noFill/>
                </a:ln>
                <a:solidFill>
                  <a:schemeClr val="tx1"/>
                </a:solidFill>
                <a:effectLst/>
                <a:latin typeface="Calibri" pitchFamily="34" charset="0"/>
                <a:cs typeface="Arial" pitchFamily="34" charset="0"/>
              </a:rPr>
            </a:br>
            <a:r>
              <a:rPr kumimoji="0" lang="es-CL" sz="1200" b="0" i="0" u="none" strike="noStrike" cap="none" normalizeH="0" baseline="0" dirty="0" smtClean="0">
                <a:ln>
                  <a:noFill/>
                </a:ln>
                <a:solidFill>
                  <a:schemeClr val="tx1"/>
                </a:solidFill>
                <a:effectLst/>
                <a:latin typeface="Calibri" pitchFamily="34" charset="0"/>
                <a:cs typeface="Arial" pitchFamily="34" charset="0"/>
              </a:rPr>
              <a:t>Una Constitución no queda establecida por el mero acto de su sanción en una ceremonia solemne. Se necesita la práctica constante de la Constitución, su vigencia efectiva, su aplicación apropiada. Se necesita educar a la población y a sus representantes para lograr la consciente aceptación de las limitaciones que ella impone.”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L" sz="1200" b="0" i="0" u="none" strike="noStrike" cap="none" normalizeH="0" baseline="0" dirty="0" smtClean="0">
                <a:ln>
                  <a:noFill/>
                </a:ln>
                <a:solidFill>
                  <a:schemeClr val="tx1"/>
                </a:solidFill>
                <a:effectLst/>
                <a:latin typeface="Calibri" pitchFamily="34" charset="0"/>
                <a:cs typeface="Arial" pitchFamily="34" charset="0"/>
              </a:rPr>
              <a:t>André </a:t>
            </a:r>
            <a:r>
              <a:rPr kumimoji="0" lang="es-CL" sz="1200" b="0" i="0" u="none" strike="noStrike" cap="none" normalizeH="0" baseline="0" dirty="0" err="1" smtClean="0">
                <a:ln>
                  <a:noFill/>
                </a:ln>
                <a:solidFill>
                  <a:schemeClr val="tx1"/>
                </a:solidFill>
                <a:effectLst/>
                <a:latin typeface="Calibri" pitchFamily="34" charset="0"/>
                <a:cs typeface="Arial" pitchFamily="34" charset="0"/>
              </a:rPr>
              <a:t>Huariou</a:t>
            </a:r>
            <a:r>
              <a:rPr kumimoji="0" lang="es-CL" sz="1200" b="0" i="0" u="none" strike="noStrike" cap="none" normalizeH="0" baseline="0" dirty="0" smtClean="0">
                <a:ln>
                  <a:noFill/>
                </a:ln>
                <a:solidFill>
                  <a:schemeClr val="tx1"/>
                </a:solidFill>
                <a:effectLst/>
                <a:latin typeface="Calibri" pitchFamily="34" charset="0"/>
                <a:cs typeface="Arial" pitchFamily="34" charset="0"/>
              </a:rPr>
              <a:t>, 1962</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cs typeface="Arial" pitchFamily="34" charset="0"/>
              </a:rPr>
              <a:t>http://constitucion-uriel.blogspot.com/2009/04/intri.html</a:t>
            </a: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índice.jpg"/>
          <p:cNvPicPr>
            <a:picLocks noChangeAspect="1"/>
          </p:cNvPicPr>
          <p:nvPr/>
        </p:nvPicPr>
        <p:blipFill>
          <a:blip r:embed="rId2"/>
          <a:stretch>
            <a:fillRect/>
          </a:stretch>
        </p:blipFill>
        <p:spPr>
          <a:xfrm>
            <a:off x="0" y="1785926"/>
            <a:ext cx="1933610" cy="33575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11</a:t>
            </a:fld>
            <a:endParaRPr lang="es-CL"/>
          </a:p>
        </p:txBody>
      </p:sp>
      <p:graphicFrame>
        <p:nvGraphicFramePr>
          <p:cNvPr id="5" name="4 Tabla"/>
          <p:cNvGraphicFramePr>
            <a:graphicFrameLocks noGrp="1"/>
          </p:cNvGraphicFramePr>
          <p:nvPr/>
        </p:nvGraphicFramePr>
        <p:xfrm>
          <a:off x="2786050" y="2428868"/>
          <a:ext cx="6048396" cy="3991883"/>
        </p:xfrm>
        <a:graphic>
          <a:graphicData uri="http://schemas.openxmlformats.org/drawingml/2006/table">
            <a:tbl>
              <a:tblPr/>
              <a:tblGrid>
                <a:gridCol w="1512099"/>
                <a:gridCol w="1512099"/>
                <a:gridCol w="1512099"/>
                <a:gridCol w="1512099"/>
              </a:tblGrid>
              <a:tr h="755075">
                <a:tc>
                  <a:txBody>
                    <a:bodyPr/>
                    <a:lstStyle/>
                    <a:p>
                      <a:pPr algn="l">
                        <a:lnSpc>
                          <a:spcPct val="115000"/>
                        </a:lnSpc>
                        <a:spcAft>
                          <a:spcPts val="0"/>
                        </a:spcAft>
                      </a:pP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latin typeface="Cambria"/>
                          <a:ea typeface="Times New Roman"/>
                          <a:cs typeface="Times New Roman"/>
                        </a:rPr>
                        <a:t>Cita 1</a:t>
                      </a: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latin typeface="Cambria"/>
                          <a:ea typeface="Times New Roman"/>
                          <a:cs typeface="Times New Roman"/>
                        </a:rPr>
                        <a:t>Cita 2</a:t>
                      </a: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latin typeface="Cambria"/>
                          <a:ea typeface="Times New Roman"/>
                          <a:cs typeface="Times New Roman"/>
                        </a:rPr>
                        <a:t>Cita 3</a:t>
                      </a: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1047860">
                <a:tc>
                  <a:txBody>
                    <a:bodyPr/>
                    <a:lstStyle/>
                    <a:p>
                      <a:pPr algn="l">
                        <a:lnSpc>
                          <a:spcPct val="115000"/>
                        </a:lnSpc>
                        <a:spcAft>
                          <a:spcPts val="0"/>
                        </a:spcAft>
                      </a:pPr>
                      <a:r>
                        <a:rPr lang="es-CL" sz="1200" b="1">
                          <a:latin typeface="Cambria"/>
                          <a:ea typeface="Times New Roman"/>
                          <a:cs typeface="Times New Roman"/>
                        </a:rPr>
                        <a:t>Fecha y autor</a:t>
                      </a: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47860">
                <a:tc>
                  <a:txBody>
                    <a:bodyPr/>
                    <a:lstStyle/>
                    <a:p>
                      <a:pPr algn="l">
                        <a:lnSpc>
                          <a:spcPct val="115000"/>
                        </a:lnSpc>
                        <a:spcAft>
                          <a:spcPts val="0"/>
                        </a:spcAft>
                      </a:pPr>
                      <a:r>
                        <a:rPr lang="es-CL" sz="1200" b="1">
                          <a:latin typeface="Cambria"/>
                          <a:ea typeface="Times New Roman"/>
                          <a:cs typeface="Times New Roman"/>
                        </a:rPr>
                        <a:t>Tema central</a:t>
                      </a: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088">
                <a:tc>
                  <a:txBody>
                    <a:bodyPr/>
                    <a:lstStyle/>
                    <a:p>
                      <a:pPr algn="l">
                        <a:lnSpc>
                          <a:spcPct val="115000"/>
                        </a:lnSpc>
                        <a:spcAft>
                          <a:spcPts val="0"/>
                        </a:spcAft>
                      </a:pPr>
                      <a:r>
                        <a:rPr lang="es-CL" sz="1200" b="1">
                          <a:latin typeface="Cambria"/>
                          <a:ea typeface="Times New Roman"/>
                          <a:cs typeface="Times New Roman"/>
                        </a:rPr>
                        <a:t>Qué es lo que se dice del tema</a:t>
                      </a:r>
                      <a:endParaRPr lang="es-CL" sz="1200" b="1">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a:lnSpc>
                          <a:spcPct val="115000"/>
                        </a:lnSpc>
                        <a:spcAft>
                          <a:spcPts val="0"/>
                        </a:spcAft>
                      </a:pPr>
                      <a:endParaRPr lang="es-CL" sz="1200" b="1" dirty="0">
                        <a:latin typeface="Calibri"/>
                        <a:ea typeface="Calibri"/>
                        <a:cs typeface="Times New Roman"/>
                      </a:endParaRPr>
                    </a:p>
                  </a:txBody>
                  <a:tcPr marL="59206" marR="59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6" name="5 Rectángulo"/>
          <p:cNvSpPr/>
          <p:nvPr/>
        </p:nvSpPr>
        <p:spPr>
          <a:xfrm>
            <a:off x="214282" y="214290"/>
            <a:ext cx="5572164" cy="142876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En tu guía deberás desarrollar el recuadro que se te presenta en la pagina 5, allí deberás aplicar el procedimiento de análisis de citas o fuentes!</a:t>
            </a:r>
            <a:endParaRPr lang="es-CL" dirty="0"/>
          </a:p>
        </p:txBody>
      </p:sp>
      <p:cxnSp>
        <p:nvCxnSpPr>
          <p:cNvPr id="12" name="11 Conector recto de flecha"/>
          <p:cNvCxnSpPr/>
          <p:nvPr/>
        </p:nvCxnSpPr>
        <p:spPr>
          <a:xfrm rot="16200000" flipH="1">
            <a:off x="1071538" y="1928802"/>
            <a:ext cx="1500198" cy="135732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13" name="12 Imagen" descr="teacher_reading_with_studen.gif"/>
          <p:cNvPicPr>
            <a:picLocks noChangeAspect="1"/>
          </p:cNvPicPr>
          <p:nvPr/>
        </p:nvPicPr>
        <p:blipFill>
          <a:blip r:embed="rId2"/>
          <a:stretch>
            <a:fillRect/>
          </a:stretch>
        </p:blipFill>
        <p:spPr>
          <a:xfrm>
            <a:off x="0" y="5021580"/>
            <a:ext cx="2667000" cy="18364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12</a:t>
            </a:fld>
            <a:endParaRPr lang="es-CL"/>
          </a:p>
        </p:txBody>
      </p:sp>
      <p:pic>
        <p:nvPicPr>
          <p:cNvPr id="5" name="4 Imagen" descr="índice.jpg"/>
          <p:cNvPicPr>
            <a:picLocks noChangeAspect="1"/>
          </p:cNvPicPr>
          <p:nvPr/>
        </p:nvPicPr>
        <p:blipFill>
          <a:blip r:embed="rId2"/>
          <a:stretch>
            <a:fillRect/>
          </a:stretch>
        </p:blipFill>
        <p:spPr>
          <a:xfrm>
            <a:off x="0" y="2428868"/>
            <a:ext cx="2571736" cy="3633087"/>
          </a:xfrm>
          <a:prstGeom prst="rect">
            <a:avLst/>
          </a:prstGeom>
        </p:spPr>
      </p:pic>
      <p:sp>
        <p:nvSpPr>
          <p:cNvPr id="6" name="5 Llamada de nube"/>
          <p:cNvSpPr/>
          <p:nvPr/>
        </p:nvSpPr>
        <p:spPr>
          <a:xfrm>
            <a:off x="2000232" y="285728"/>
            <a:ext cx="3929090" cy="22859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Utiliza tu constitución y hace la actividad de la pagina 6. </a:t>
            </a:r>
            <a:endParaRPr lang="es-CL" dirty="0"/>
          </a:p>
        </p:txBody>
      </p:sp>
      <p:pic>
        <p:nvPicPr>
          <p:cNvPr id="2378753" name="Picture 1"/>
          <p:cNvPicPr>
            <a:picLocks noChangeAspect="1" noChangeArrowheads="1"/>
          </p:cNvPicPr>
          <p:nvPr/>
        </p:nvPicPr>
        <p:blipFill>
          <a:blip r:embed="rId3"/>
          <a:srcRect l="17880" t="22168" r="18704" b="8984"/>
          <a:stretch>
            <a:fillRect/>
          </a:stretch>
        </p:blipFill>
        <p:spPr bwMode="auto">
          <a:xfrm>
            <a:off x="3286116" y="3071810"/>
            <a:ext cx="5500726" cy="3357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13</a:t>
            </a:fld>
            <a:endParaRPr lang="es-CL"/>
          </a:p>
        </p:txBody>
      </p:sp>
      <p:pic>
        <p:nvPicPr>
          <p:cNvPr id="2387970" name="Picture 2"/>
          <p:cNvPicPr>
            <a:picLocks noChangeAspect="1" noChangeArrowheads="1"/>
          </p:cNvPicPr>
          <p:nvPr/>
        </p:nvPicPr>
        <p:blipFill>
          <a:blip r:embed="rId2"/>
          <a:srcRect l="17295" t="23438" r="18466" b="10644"/>
          <a:stretch>
            <a:fillRect/>
          </a:stretch>
        </p:blipFill>
        <p:spPr bwMode="auto">
          <a:xfrm>
            <a:off x="214282" y="714356"/>
            <a:ext cx="5572164" cy="5572164"/>
          </a:xfrm>
          <a:prstGeom prst="rect">
            <a:avLst/>
          </a:prstGeom>
          <a:noFill/>
          <a:ln w="9525">
            <a:noFill/>
            <a:miter lim="800000"/>
            <a:headEnd/>
            <a:tailEnd/>
          </a:ln>
          <a:effectLst/>
        </p:spPr>
      </p:pic>
      <p:sp>
        <p:nvSpPr>
          <p:cNvPr id="6" name="5 Rectángulo"/>
          <p:cNvSpPr/>
          <p:nvPr/>
        </p:nvSpPr>
        <p:spPr>
          <a:xfrm>
            <a:off x="6429388" y="0"/>
            <a:ext cx="2714612" cy="6858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Finalmente, debes seguir las instrucciones de tu guía en la pagina 8. Allí deberás crear las bases de una constitución en relación a criterios que en tu guía se destacan.</a:t>
            </a:r>
          </a:p>
          <a:p>
            <a:pPr algn="just"/>
            <a:endParaRPr lang="es-CL" dirty="0"/>
          </a:p>
          <a:p>
            <a:pPr algn="just"/>
            <a:r>
              <a:rPr lang="es-CL" dirty="0"/>
              <a:t>T</a:t>
            </a:r>
            <a:r>
              <a:rPr lang="es-CL" dirty="0" smtClean="0"/>
              <a:t>rabaja colaborativamente con tus compañeros y lo mas importante respeta las opiniones de cada uno de ellos.</a:t>
            </a:r>
          </a:p>
          <a:p>
            <a:pPr algn="just"/>
            <a:endParaRPr lang="es-CL" dirty="0"/>
          </a:p>
          <a:p>
            <a:pPr algn="just"/>
            <a:endParaRPr lang="es-CL" dirty="0" smtClean="0"/>
          </a:p>
          <a:p>
            <a:pPr algn="just"/>
            <a:endParaRPr lang="es-CL" dirty="0"/>
          </a:p>
          <a:p>
            <a:pPr algn="just"/>
            <a:endParaRPr lang="es-CL" dirty="0" smtClean="0"/>
          </a:p>
          <a:p>
            <a:pPr algn="just"/>
            <a:endParaRPr lang="es-CL" dirty="0"/>
          </a:p>
          <a:p>
            <a:pPr algn="just"/>
            <a:endParaRPr lang="es-CL" dirty="0"/>
          </a:p>
        </p:txBody>
      </p:sp>
      <p:pic>
        <p:nvPicPr>
          <p:cNvPr id="7" name="6 Imagen" descr="teacher_reading_with_studen.gif"/>
          <p:cNvPicPr>
            <a:picLocks noChangeAspect="1"/>
          </p:cNvPicPr>
          <p:nvPr/>
        </p:nvPicPr>
        <p:blipFill>
          <a:blip r:embed="rId3"/>
          <a:stretch>
            <a:fillRect/>
          </a:stretch>
        </p:blipFill>
        <p:spPr>
          <a:xfrm>
            <a:off x="6477000" y="5021580"/>
            <a:ext cx="2667000" cy="18364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14</a:t>
            </a:fld>
            <a:endParaRPr lang="es-CL"/>
          </a:p>
        </p:txBody>
      </p:sp>
      <p:sp>
        <p:nvSpPr>
          <p:cNvPr id="5" name="4 Rectángulo"/>
          <p:cNvSpPr/>
          <p:nvPr/>
        </p:nvSpPr>
        <p:spPr>
          <a:xfrm>
            <a:off x="357158" y="285728"/>
            <a:ext cx="8572560" cy="30718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dirty="0" smtClean="0"/>
              <a:t>Al finalizar la ultima actividad, debes subirlo al Wix con tus compañeros.</a:t>
            </a:r>
          </a:p>
          <a:p>
            <a:pPr algn="ctr"/>
            <a:r>
              <a:rPr lang="es-CL" b="1" u="sng" dirty="0" smtClean="0"/>
              <a:t>AHORA EN CONJUNTO</a:t>
            </a:r>
          </a:p>
          <a:p>
            <a:pPr algn="ctr"/>
            <a:r>
              <a:rPr lang="es-CL" dirty="0" smtClean="0"/>
              <a:t> respondan la pregunta de cierre así la discuten para dar termino a la clase. </a:t>
            </a:r>
            <a:endParaRPr lang="es-CL" dirty="0"/>
          </a:p>
        </p:txBody>
      </p:sp>
      <p:pic>
        <p:nvPicPr>
          <p:cNvPr id="6" name="5 Imagen" descr="teacher_reading_with_studen.gif"/>
          <p:cNvPicPr>
            <a:picLocks noChangeAspect="1"/>
          </p:cNvPicPr>
          <p:nvPr/>
        </p:nvPicPr>
        <p:blipFill>
          <a:blip r:embed="rId2"/>
          <a:stretch>
            <a:fillRect/>
          </a:stretch>
        </p:blipFill>
        <p:spPr>
          <a:xfrm>
            <a:off x="2928926" y="3714752"/>
            <a:ext cx="3429024" cy="23611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282" y="214290"/>
          <a:ext cx="8429684" cy="2833609"/>
        </p:xfrm>
        <a:graphic>
          <a:graphicData uri="http://schemas.openxmlformats.org/drawingml/2006/table">
            <a:tbl>
              <a:tblPr>
                <a:tableStyleId>{775DCB02-9BB8-47FD-8907-85C794F793BA}</a:tableStyleId>
              </a:tblPr>
              <a:tblGrid>
                <a:gridCol w="2159047"/>
                <a:gridCol w="6270637"/>
              </a:tblGrid>
              <a:tr h="440535">
                <a:tc>
                  <a:txBody>
                    <a:bodyPr/>
                    <a:lstStyle/>
                    <a:p>
                      <a:pPr>
                        <a:lnSpc>
                          <a:spcPct val="115000"/>
                        </a:lnSpc>
                        <a:spcAft>
                          <a:spcPts val="0"/>
                        </a:spcAft>
                      </a:pPr>
                      <a:r>
                        <a:rPr lang="es-CL" sz="1400" dirty="0"/>
                        <a:t>Asignatura</a:t>
                      </a:r>
                      <a:endParaRPr lang="es-CL" sz="1400" b="1" dirty="0">
                        <a:latin typeface="Calibri"/>
                        <a:ea typeface="Calibri"/>
                        <a:cs typeface="Times New Roman"/>
                      </a:endParaRPr>
                    </a:p>
                  </a:txBody>
                  <a:tcPr marL="68580" marR="68580" marT="0" marB="0"/>
                </a:tc>
                <a:tc>
                  <a:txBody>
                    <a:bodyPr/>
                    <a:lstStyle/>
                    <a:p>
                      <a:pPr>
                        <a:lnSpc>
                          <a:spcPct val="115000"/>
                        </a:lnSpc>
                        <a:spcAft>
                          <a:spcPts val="0"/>
                        </a:spcAft>
                      </a:pPr>
                      <a:r>
                        <a:rPr lang="es-CL" sz="1600"/>
                        <a:t>Historia, Geografía y Ciencias Sociales</a:t>
                      </a:r>
                      <a:endParaRPr lang="es-CL" sz="1600">
                        <a:latin typeface="Calibri"/>
                        <a:ea typeface="Calibri"/>
                        <a:cs typeface="Times New Roman"/>
                      </a:endParaRPr>
                    </a:p>
                  </a:txBody>
                  <a:tcPr marL="68580" marR="68580" marT="0" marB="0"/>
                </a:tc>
              </a:tr>
              <a:tr h="440535">
                <a:tc>
                  <a:txBody>
                    <a:bodyPr/>
                    <a:lstStyle/>
                    <a:p>
                      <a:pPr>
                        <a:lnSpc>
                          <a:spcPct val="115000"/>
                        </a:lnSpc>
                        <a:spcAft>
                          <a:spcPts val="0"/>
                        </a:spcAft>
                      </a:pPr>
                      <a:r>
                        <a:rPr lang="es-CL" sz="1400"/>
                        <a:t>Unidad</a:t>
                      </a:r>
                      <a:endParaRPr lang="es-CL" sz="1400" b="1">
                        <a:latin typeface="Calibri"/>
                        <a:ea typeface="Calibri"/>
                        <a:cs typeface="Times New Roman"/>
                      </a:endParaRPr>
                    </a:p>
                  </a:txBody>
                  <a:tcPr marL="68580" marR="68580" marT="0" marB="0"/>
                </a:tc>
                <a:tc>
                  <a:txBody>
                    <a:bodyPr/>
                    <a:lstStyle/>
                    <a:p>
                      <a:pPr>
                        <a:lnSpc>
                          <a:spcPct val="115000"/>
                        </a:lnSpc>
                        <a:spcAft>
                          <a:spcPts val="0"/>
                        </a:spcAft>
                      </a:pPr>
                      <a:r>
                        <a:rPr lang="es-CL" sz="1600"/>
                        <a:t>1 </a:t>
                      </a:r>
                      <a:endParaRPr lang="es-CL" sz="1600">
                        <a:latin typeface="Calibri"/>
                        <a:ea typeface="Calibri"/>
                        <a:cs typeface="Times New Roman"/>
                      </a:endParaRPr>
                    </a:p>
                  </a:txBody>
                  <a:tcPr marL="68580" marR="68580" marT="0" marB="0"/>
                </a:tc>
              </a:tr>
              <a:tr h="476252">
                <a:tc>
                  <a:txBody>
                    <a:bodyPr/>
                    <a:lstStyle/>
                    <a:p>
                      <a:pPr>
                        <a:lnSpc>
                          <a:spcPct val="115000"/>
                        </a:lnSpc>
                        <a:spcAft>
                          <a:spcPts val="0"/>
                        </a:spcAft>
                      </a:pPr>
                      <a:r>
                        <a:rPr lang="es-CL" sz="1400" dirty="0"/>
                        <a:t>Contenido</a:t>
                      </a:r>
                      <a:endParaRPr lang="es-CL" sz="1400" b="1" dirty="0">
                        <a:latin typeface="Calibri"/>
                        <a:ea typeface="Calibri"/>
                        <a:cs typeface="Times New Roman"/>
                      </a:endParaRPr>
                    </a:p>
                  </a:txBody>
                  <a:tcPr marL="68580" marR="68580" marT="0" marB="0"/>
                </a:tc>
                <a:tc>
                  <a:txBody>
                    <a:bodyPr/>
                    <a:lstStyle/>
                    <a:p>
                      <a:pPr>
                        <a:lnSpc>
                          <a:spcPct val="115000"/>
                        </a:lnSpc>
                        <a:spcAft>
                          <a:spcPts val="0"/>
                        </a:spcAft>
                      </a:pPr>
                      <a:r>
                        <a:rPr lang="es-CL" sz="1800" kern="1200" dirty="0" smtClean="0">
                          <a:solidFill>
                            <a:schemeClr val="dk1"/>
                          </a:solidFill>
                          <a:latin typeface="+mn-lt"/>
                          <a:ea typeface="+mn-ea"/>
                          <a:cs typeface="+mn-cs"/>
                        </a:rPr>
                        <a:t>Definición y evolución de los Derechos Humanos –  Definición de Constituían Política </a:t>
                      </a:r>
                      <a:endParaRPr lang="es-CL" sz="1600" dirty="0">
                        <a:latin typeface="Calibri"/>
                        <a:ea typeface="Calibri"/>
                        <a:cs typeface="Times New Roman"/>
                      </a:endParaRPr>
                    </a:p>
                  </a:txBody>
                  <a:tcPr marL="68580" marR="68580" marT="0" marB="0"/>
                </a:tc>
              </a:tr>
              <a:tr h="440535">
                <a:tc>
                  <a:txBody>
                    <a:bodyPr/>
                    <a:lstStyle/>
                    <a:p>
                      <a:pPr>
                        <a:lnSpc>
                          <a:spcPct val="115000"/>
                        </a:lnSpc>
                        <a:spcAft>
                          <a:spcPts val="0"/>
                        </a:spcAft>
                      </a:pPr>
                      <a:r>
                        <a:rPr lang="es-CL" sz="1400" dirty="0"/>
                        <a:t>Tiempo Estimado</a:t>
                      </a:r>
                      <a:endParaRPr lang="es-CL" sz="1400" b="1" dirty="0">
                        <a:latin typeface="Calibri"/>
                        <a:ea typeface="Calibri"/>
                        <a:cs typeface="Times New Roman"/>
                      </a:endParaRPr>
                    </a:p>
                  </a:txBody>
                  <a:tcPr marL="68580" marR="68580" marT="0" marB="0"/>
                </a:tc>
                <a:tc>
                  <a:txBody>
                    <a:bodyPr/>
                    <a:lstStyle/>
                    <a:p>
                      <a:pPr>
                        <a:lnSpc>
                          <a:spcPct val="115000"/>
                        </a:lnSpc>
                        <a:spcAft>
                          <a:spcPts val="0"/>
                        </a:spcAft>
                      </a:pPr>
                      <a:r>
                        <a:rPr lang="es-CL" sz="1800" kern="1200" dirty="0" smtClean="0">
                          <a:solidFill>
                            <a:schemeClr val="dk1"/>
                          </a:solidFill>
                          <a:latin typeface="+mn-lt"/>
                          <a:ea typeface="+mn-ea"/>
                          <a:cs typeface="+mn-cs"/>
                        </a:rPr>
                        <a:t>Una hora y treinta minutos</a:t>
                      </a:r>
                      <a:endParaRPr lang="es-CL" sz="1600" dirty="0">
                        <a:latin typeface="Calibri"/>
                        <a:ea typeface="Calibri"/>
                        <a:cs typeface="Times New Roman"/>
                      </a:endParaRPr>
                    </a:p>
                  </a:txBody>
                  <a:tcPr marL="68580" marR="68580" marT="0" marB="0"/>
                </a:tc>
              </a:tr>
              <a:tr h="881068">
                <a:tc>
                  <a:txBody>
                    <a:bodyPr/>
                    <a:lstStyle/>
                    <a:p>
                      <a:pPr>
                        <a:lnSpc>
                          <a:spcPct val="115000"/>
                        </a:lnSpc>
                        <a:spcAft>
                          <a:spcPts val="0"/>
                        </a:spcAft>
                      </a:pPr>
                      <a:r>
                        <a:rPr lang="es-CL" sz="1400" dirty="0"/>
                        <a:t>Objetivo de </a:t>
                      </a:r>
                      <a:r>
                        <a:rPr lang="es-CL" sz="1400" dirty="0" smtClean="0"/>
                        <a:t>la clase</a:t>
                      </a:r>
                      <a:endParaRPr lang="es-CL" sz="1400" b="1" dirty="0">
                        <a:latin typeface="Calibri"/>
                        <a:ea typeface="Calibri"/>
                        <a:cs typeface="Times New Roman"/>
                      </a:endParaRPr>
                    </a:p>
                  </a:txBody>
                  <a:tcPr marL="68580" marR="68580" marT="0" marB="0"/>
                </a:tc>
                <a:tc>
                  <a:txBody>
                    <a:bodyPr/>
                    <a:lstStyle/>
                    <a:p>
                      <a:pPr>
                        <a:lnSpc>
                          <a:spcPct val="115000"/>
                        </a:lnSpc>
                        <a:spcAft>
                          <a:spcPts val="0"/>
                        </a:spcAft>
                      </a:pPr>
                      <a:r>
                        <a:rPr lang="es-CL" sz="1600" dirty="0"/>
                        <a:t>Analizar la evolución de los Derechos Humanos y su relación con la Constitución Política de Chile a través del análisis de fuentes, desarrollando el respeto a la opinión del otro.</a:t>
                      </a:r>
                      <a:endParaRPr lang="es-CL" sz="1600" dirty="0">
                        <a:latin typeface="Calibri"/>
                        <a:ea typeface="Calibri"/>
                        <a:cs typeface="Times New Roman"/>
                      </a:endParaRPr>
                    </a:p>
                  </a:txBody>
                  <a:tcPr marL="68580" marR="68580" marT="0" marB="0"/>
                </a:tc>
              </a:tr>
            </a:tbl>
          </a:graphicData>
        </a:graphic>
      </p:graphicFrame>
      <p:sp>
        <p:nvSpPr>
          <p:cNvPr id="4" name="3 Rectángulo"/>
          <p:cNvSpPr/>
          <p:nvPr/>
        </p:nvSpPr>
        <p:spPr>
          <a:xfrm>
            <a:off x="0" y="6072206"/>
            <a:ext cx="9144000" cy="7857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dirty="0" smtClean="0">
                <a:latin typeface="Agency FB" pitchFamily="34" charset="0"/>
              </a:rPr>
              <a:t>CONSTITUCION POLITICA Y DERECHOS HUMANOS</a:t>
            </a:r>
            <a:endParaRPr lang="es-CL" sz="2800" dirty="0">
              <a:latin typeface="Agency FB" pitchFamily="34" charset="0"/>
            </a:endParaRPr>
          </a:p>
        </p:txBody>
      </p:sp>
      <p:sp>
        <p:nvSpPr>
          <p:cNvPr id="8" name="7 Llamada de nube"/>
          <p:cNvSpPr/>
          <p:nvPr/>
        </p:nvSpPr>
        <p:spPr>
          <a:xfrm>
            <a:off x="3357554" y="3000372"/>
            <a:ext cx="5072098" cy="25003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Ir utilizando tu guía didáctica al unísono con el desarrollo del power point </a:t>
            </a:r>
            <a:endParaRPr lang="es-CL" dirty="0"/>
          </a:p>
        </p:txBody>
      </p:sp>
      <p:pic>
        <p:nvPicPr>
          <p:cNvPr id="9" name="8 Imagen" descr="OJO.png"/>
          <p:cNvPicPr>
            <a:picLocks noChangeAspect="1"/>
          </p:cNvPicPr>
          <p:nvPr/>
        </p:nvPicPr>
        <p:blipFill>
          <a:blip r:embed="rId2"/>
          <a:stretch>
            <a:fillRect/>
          </a:stretch>
        </p:blipFill>
        <p:spPr>
          <a:xfrm>
            <a:off x="1000100" y="4000504"/>
            <a:ext cx="2408129" cy="2060627"/>
          </a:xfrm>
          <a:prstGeom prst="rect">
            <a:avLst/>
          </a:prstGeom>
        </p:spPr>
      </p:pic>
      <p:sp>
        <p:nvSpPr>
          <p:cNvPr id="10" name="9 Marcador de número de diapositiva"/>
          <p:cNvSpPr>
            <a:spLocks noGrp="1"/>
          </p:cNvSpPr>
          <p:nvPr>
            <p:ph type="sldNum" sz="quarter" idx="12"/>
          </p:nvPr>
        </p:nvSpPr>
        <p:spPr/>
        <p:txBody>
          <a:bodyPr/>
          <a:lstStyle/>
          <a:p>
            <a:fld id="{BA294114-615B-400E-9E9D-70BD37C461BC}" type="slidenum">
              <a:rPr lang="es-CL" smtClean="0"/>
              <a:pPr/>
              <a:t>2</a:t>
            </a:fld>
            <a:endParaRPr lang="es-C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3600" b="1" dirty="0" smtClean="0"/>
              <a:t/>
            </a:r>
            <a:br>
              <a:rPr lang="es-CL" sz="3600" b="1" dirty="0" smtClean="0"/>
            </a:br>
            <a:r>
              <a:rPr lang="es-CL" sz="4000" b="1" dirty="0" smtClean="0">
                <a:solidFill>
                  <a:schemeClr val="accent2">
                    <a:lumMod val="75000"/>
                  </a:schemeClr>
                </a:solidFill>
                <a:latin typeface="Agency FB" pitchFamily="34" charset="0"/>
              </a:rPr>
              <a:t>ACTIVEMOS </a:t>
            </a:r>
            <a:r>
              <a:rPr lang="es-CL" sz="4000" b="1" dirty="0">
                <a:solidFill>
                  <a:schemeClr val="accent2">
                    <a:lumMod val="75000"/>
                  </a:schemeClr>
                </a:solidFill>
                <a:latin typeface="Agency FB" pitchFamily="34" charset="0"/>
              </a:rPr>
              <a:t>NUESTROS CONOCIMIENTOS PREVIOS</a:t>
            </a:r>
            <a:r>
              <a:rPr lang="es-CL" dirty="0"/>
              <a:t/>
            </a:r>
            <a:br>
              <a:rPr lang="es-CL" dirty="0"/>
            </a:br>
            <a:endParaRPr lang="es-CL" dirty="0"/>
          </a:p>
        </p:txBody>
      </p:sp>
      <p:sp>
        <p:nvSpPr>
          <p:cNvPr id="4" name="3 Marcador de número de diapositiva"/>
          <p:cNvSpPr>
            <a:spLocks noGrp="1"/>
          </p:cNvSpPr>
          <p:nvPr>
            <p:ph type="sldNum" sz="quarter" idx="12"/>
          </p:nvPr>
        </p:nvSpPr>
        <p:spPr/>
        <p:txBody>
          <a:bodyPr/>
          <a:lstStyle/>
          <a:p>
            <a:fld id="{BA294114-615B-400E-9E9D-70BD37C461BC}" type="slidenum">
              <a:rPr lang="es-CL" smtClean="0"/>
              <a:pPr/>
              <a:t>3</a:t>
            </a:fld>
            <a:endParaRPr lang="es-CL"/>
          </a:p>
        </p:txBody>
      </p:sp>
      <p:sp>
        <p:nvSpPr>
          <p:cNvPr id="5" name="4 CuadroTexto"/>
          <p:cNvSpPr txBox="1"/>
          <p:nvPr/>
        </p:nvSpPr>
        <p:spPr>
          <a:xfrm>
            <a:off x="0" y="1357298"/>
            <a:ext cx="3071802" cy="2862322"/>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L" dirty="0" smtClean="0"/>
              <a:t>A continuación observamos un video relacionado con los derechos humanos y la evolución histórica que esta ha tenido en el tiempo, es por ello que a partir de este deberás responder unas preguntas que se encuentran en la pagina </a:t>
            </a:r>
            <a:r>
              <a:rPr lang="es-CL" b="1" u="sng" dirty="0" smtClean="0"/>
              <a:t>Número 3</a:t>
            </a:r>
            <a:r>
              <a:rPr lang="es-CL" dirty="0" smtClean="0"/>
              <a:t>… de tu guía !</a:t>
            </a:r>
            <a:endParaRPr lang="es-CL" dirty="0"/>
          </a:p>
        </p:txBody>
      </p:sp>
      <p:pic>
        <p:nvPicPr>
          <p:cNvPr id="6" name="5 Imagen" descr="2w54l0m.jpg"/>
          <p:cNvPicPr>
            <a:picLocks noChangeAspect="1"/>
          </p:cNvPicPr>
          <p:nvPr/>
        </p:nvPicPr>
        <p:blipFill>
          <a:blip r:embed="rId2"/>
          <a:stretch>
            <a:fillRect/>
          </a:stretch>
        </p:blipFill>
        <p:spPr>
          <a:xfrm>
            <a:off x="285720" y="4214818"/>
            <a:ext cx="2667000" cy="2446020"/>
          </a:xfrm>
          <a:prstGeom prst="rect">
            <a:avLst/>
          </a:prstGeom>
        </p:spPr>
      </p:pic>
      <p:pic>
        <p:nvPicPr>
          <p:cNvPr id="24578" name="Picture 2"/>
          <p:cNvPicPr>
            <a:picLocks noChangeAspect="1" noChangeArrowheads="1"/>
          </p:cNvPicPr>
          <p:nvPr/>
        </p:nvPicPr>
        <p:blipFill>
          <a:blip r:embed="rId3"/>
          <a:srcRect l="586" t="20703" r="40941" b="16308"/>
          <a:stretch>
            <a:fillRect/>
          </a:stretch>
        </p:blipFill>
        <p:spPr bwMode="auto">
          <a:xfrm>
            <a:off x="4214810" y="2357430"/>
            <a:ext cx="4243085" cy="3214710"/>
          </a:xfrm>
          <a:prstGeom prst="rect">
            <a:avLst/>
          </a:prstGeom>
          <a:noFill/>
          <a:ln w="9525">
            <a:noFill/>
            <a:miter lim="800000"/>
            <a:headEnd/>
            <a:tailEnd/>
          </a:ln>
          <a:effectLst/>
        </p:spPr>
      </p:pic>
      <p:pic>
        <p:nvPicPr>
          <p:cNvPr id="8" name="7 Imagen" descr="tele.png"/>
          <p:cNvPicPr>
            <a:picLocks noChangeAspect="1"/>
          </p:cNvPicPr>
          <p:nvPr/>
        </p:nvPicPr>
        <p:blipFill>
          <a:blip r:embed="rId4"/>
          <a:stretch>
            <a:fillRect/>
          </a:stretch>
        </p:blipFill>
        <p:spPr>
          <a:xfrm>
            <a:off x="3929058" y="1214422"/>
            <a:ext cx="5065424" cy="4835177"/>
          </a:xfrm>
          <a:prstGeom prst="rect">
            <a:avLst/>
          </a:prstGeom>
        </p:spPr>
      </p:pic>
      <p:sp>
        <p:nvSpPr>
          <p:cNvPr id="9" name="8 Rectángulo"/>
          <p:cNvSpPr/>
          <p:nvPr/>
        </p:nvSpPr>
        <p:spPr>
          <a:xfrm>
            <a:off x="3143240" y="6143644"/>
            <a:ext cx="5286412" cy="428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dirty="0" smtClean="0"/>
              <a:t>https://www.youtube.com/watch?v=GHMfCcfmmrs</a:t>
            </a:r>
            <a:endParaRPr lang="es-CL" dirty="0"/>
          </a:p>
        </p:txBody>
      </p:sp>
      <p:pic>
        <p:nvPicPr>
          <p:cNvPr id="10" name="9 Imagen" descr="botao_play.png">
            <a:hlinkClick r:id="rId5"/>
          </p:cNvPr>
          <p:cNvPicPr>
            <a:picLocks noChangeAspect="1"/>
          </p:cNvPicPr>
          <p:nvPr/>
        </p:nvPicPr>
        <p:blipFill>
          <a:blip r:embed="rId6"/>
          <a:stretch>
            <a:fillRect/>
          </a:stretch>
        </p:blipFill>
        <p:spPr>
          <a:xfrm>
            <a:off x="4857752" y="2928934"/>
            <a:ext cx="2794637" cy="20705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4</a:t>
            </a:fld>
            <a:endParaRPr lang="es-CL"/>
          </a:p>
        </p:txBody>
      </p:sp>
      <p:sp>
        <p:nvSpPr>
          <p:cNvPr id="3" name="2 Rectángulo"/>
          <p:cNvSpPr/>
          <p:nvPr/>
        </p:nvSpPr>
        <p:spPr>
          <a:xfrm>
            <a:off x="0" y="0"/>
            <a:ext cx="4857752" cy="50004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t>CONTENIDO</a:t>
            </a:r>
            <a:endParaRPr lang="es-CL" sz="2800" dirty="0"/>
          </a:p>
        </p:txBody>
      </p:sp>
      <p:sp>
        <p:nvSpPr>
          <p:cNvPr id="5" name="4 Rectángulo"/>
          <p:cNvSpPr/>
          <p:nvPr/>
        </p:nvSpPr>
        <p:spPr>
          <a:xfrm>
            <a:off x="1142976" y="785794"/>
            <a:ext cx="6000792" cy="857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Derechos Humanos</a:t>
            </a:r>
            <a:endParaRPr lang="es-CL" dirty="0"/>
          </a:p>
        </p:txBody>
      </p:sp>
      <p:sp>
        <p:nvSpPr>
          <p:cNvPr id="6" name="5 Flecha abajo"/>
          <p:cNvSpPr/>
          <p:nvPr/>
        </p:nvSpPr>
        <p:spPr>
          <a:xfrm>
            <a:off x="3714744" y="1785926"/>
            <a:ext cx="785818" cy="64294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L"/>
          </a:p>
        </p:txBody>
      </p:sp>
      <p:sp>
        <p:nvSpPr>
          <p:cNvPr id="7" name="6 Rectángulo"/>
          <p:cNvSpPr/>
          <p:nvPr/>
        </p:nvSpPr>
        <p:spPr>
          <a:xfrm>
            <a:off x="642910" y="2500306"/>
            <a:ext cx="7429552" cy="164307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Los derechos humanos son derechos inherentes a todos los seres humanos, sin distinción alguna de nacionalidad, ligar de residencia, sexo, origen nacional o étnico, color, religión, lengua o cualquier otra condición. Todos tenemos los mismos derechos humanos, sin discriminación alguna. Estos derechos son  INTERRELACIONADOS, INTERDEPENDIENTES E INDIVISIBLES.</a:t>
            </a:r>
          </a:p>
          <a:p>
            <a:pPr algn="ctr"/>
            <a:endParaRPr lang="es-CL" dirty="0"/>
          </a:p>
        </p:txBody>
      </p:sp>
      <p:sp>
        <p:nvSpPr>
          <p:cNvPr id="8" name="7 Rectángulo"/>
          <p:cNvSpPr/>
          <p:nvPr/>
        </p:nvSpPr>
        <p:spPr>
          <a:xfrm>
            <a:off x="714348" y="4929198"/>
            <a:ext cx="7500990" cy="164307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En la actualidad, los derechos humanos tienen dos finalidades: por un lado son el fundamento del desarrollo integral de la persona y por otro lado proporcionan la base solida de la organización, equilibrio y control social, de esta manera la igualdad y la libertad son los dos conceptos claves de la dignidad humana.</a:t>
            </a:r>
            <a:endParaRPr lang="es-CL" dirty="0"/>
          </a:p>
        </p:txBody>
      </p:sp>
      <p:sp>
        <p:nvSpPr>
          <p:cNvPr id="9" name="8 Flecha abajo"/>
          <p:cNvSpPr/>
          <p:nvPr/>
        </p:nvSpPr>
        <p:spPr>
          <a:xfrm>
            <a:off x="3929058" y="4214818"/>
            <a:ext cx="785818" cy="642942"/>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L"/>
          </a:p>
        </p:txBody>
      </p:sp>
      <p:sp>
        <p:nvSpPr>
          <p:cNvPr id="16" name="15 CuadroTexto"/>
          <p:cNvSpPr txBox="1"/>
          <p:nvPr/>
        </p:nvSpPr>
        <p:spPr>
          <a:xfrm rot="1280238">
            <a:off x="7373858" y="2030809"/>
            <a:ext cx="1500198" cy="400110"/>
          </a:xfrm>
          <a:prstGeom prst="rect">
            <a:avLst/>
          </a:prstGeom>
          <a:noFill/>
        </p:spPr>
        <p:txBody>
          <a:bodyPr wrap="square" rtlCol="0">
            <a:spAutoFit/>
          </a:bodyPr>
          <a:lstStyle/>
          <a:p>
            <a:r>
              <a:rPr lang="es-CL" dirty="0" smtClean="0">
                <a:solidFill>
                  <a:schemeClr val="accent4">
                    <a:lumMod val="50000"/>
                  </a:schemeClr>
                </a:solidFill>
              </a:rPr>
              <a:t>¿</a:t>
            </a:r>
            <a:r>
              <a:rPr lang="es-CL" sz="2000" dirty="0" smtClean="0">
                <a:solidFill>
                  <a:schemeClr val="accent4">
                    <a:lumMod val="50000"/>
                  </a:schemeClr>
                </a:solidFill>
              </a:rPr>
              <a:t>QUÉ SON?</a:t>
            </a:r>
            <a:endParaRPr lang="es-CL" dirty="0">
              <a:solidFill>
                <a:schemeClr val="accent4">
                  <a:lumMod val="50000"/>
                </a:schemeClr>
              </a:solidFill>
            </a:endParaRPr>
          </a:p>
        </p:txBody>
      </p:sp>
      <p:sp>
        <p:nvSpPr>
          <p:cNvPr id="17" name="16 CuadroTexto"/>
          <p:cNvSpPr txBox="1"/>
          <p:nvPr/>
        </p:nvSpPr>
        <p:spPr>
          <a:xfrm rot="20422845">
            <a:off x="146786" y="4381639"/>
            <a:ext cx="2000232" cy="400110"/>
          </a:xfrm>
          <a:prstGeom prst="rect">
            <a:avLst/>
          </a:prstGeom>
          <a:noFill/>
        </p:spPr>
        <p:txBody>
          <a:bodyPr wrap="square" rtlCol="0">
            <a:spAutoFit/>
          </a:bodyPr>
          <a:lstStyle/>
          <a:p>
            <a:r>
              <a:rPr lang="es-CL" sz="2000" dirty="0" smtClean="0">
                <a:solidFill>
                  <a:schemeClr val="accent4">
                    <a:lumMod val="50000"/>
                  </a:schemeClr>
                </a:solidFill>
              </a:rPr>
              <a:t>¿SU FINALIDAD?</a:t>
            </a:r>
            <a:endParaRPr lang="es-CL" sz="20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5</a:t>
            </a:fld>
            <a:endParaRPr lang="es-CL"/>
          </a:p>
        </p:txBody>
      </p:sp>
      <p:sp>
        <p:nvSpPr>
          <p:cNvPr id="3" name="2 Rectángulo"/>
          <p:cNvSpPr/>
          <p:nvPr/>
        </p:nvSpPr>
        <p:spPr>
          <a:xfrm>
            <a:off x="0" y="0"/>
            <a:ext cx="4857752" cy="50004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t>CONTENIDO</a:t>
            </a:r>
            <a:endParaRPr lang="es-CL" sz="2800" dirty="0"/>
          </a:p>
        </p:txBody>
      </p:sp>
      <p:sp>
        <p:nvSpPr>
          <p:cNvPr id="5" name="4 Rectángulo"/>
          <p:cNvSpPr/>
          <p:nvPr/>
        </p:nvSpPr>
        <p:spPr>
          <a:xfrm>
            <a:off x="1142976" y="785794"/>
            <a:ext cx="6000792" cy="857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Derechos Humanos</a:t>
            </a:r>
            <a:endParaRPr lang="es-CL" dirty="0"/>
          </a:p>
        </p:txBody>
      </p:sp>
      <p:sp>
        <p:nvSpPr>
          <p:cNvPr id="6" name="5 Flecha derecha"/>
          <p:cNvSpPr/>
          <p:nvPr/>
        </p:nvSpPr>
        <p:spPr>
          <a:xfrm>
            <a:off x="3428992" y="2500306"/>
            <a:ext cx="1500198" cy="571504"/>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CL"/>
          </a:p>
        </p:txBody>
      </p:sp>
      <p:sp>
        <p:nvSpPr>
          <p:cNvPr id="1027" name="Rectángulo redondeado 14"/>
          <p:cNvSpPr>
            <a:spLocks noChangeArrowheads="1"/>
          </p:cNvSpPr>
          <p:nvPr/>
        </p:nvSpPr>
        <p:spPr bwMode="auto">
          <a:xfrm>
            <a:off x="5286380" y="3929066"/>
            <a:ext cx="2643206" cy="100013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CL" sz="1600" b="0" i="0" u="none" strike="noStrike" cap="none" normalizeH="0" baseline="0" dirty="0" smtClean="0">
                <a:ln>
                  <a:noFill/>
                </a:ln>
                <a:solidFill>
                  <a:schemeClr val="bg1"/>
                </a:solidFill>
                <a:effectLst/>
                <a:latin typeface="Calibri" pitchFamily="34" charset="0"/>
                <a:cs typeface="Arial" charset="0"/>
              </a:rPr>
              <a:t>Declaración Universal de los DD.HH. 1948</a:t>
            </a:r>
            <a:endParaRPr kumimoji="0" lang="es-CL" sz="2800" b="0" i="0" u="none" strike="noStrike" cap="none" normalizeH="0" baseline="0" dirty="0" smtClean="0">
              <a:ln>
                <a:noFill/>
              </a:ln>
              <a:solidFill>
                <a:schemeClr val="bg1"/>
              </a:solidFill>
              <a:effectLst/>
              <a:latin typeface="Arial" charset="0"/>
              <a:cs typeface="Arial" charset="0"/>
            </a:endParaRPr>
          </a:p>
        </p:txBody>
      </p:sp>
      <p:sp>
        <p:nvSpPr>
          <p:cNvPr id="1028" name="Rectángulo redondeado 17"/>
          <p:cNvSpPr>
            <a:spLocks noChangeArrowheads="1"/>
          </p:cNvSpPr>
          <p:nvPr/>
        </p:nvSpPr>
        <p:spPr bwMode="auto">
          <a:xfrm>
            <a:off x="5286380" y="5286388"/>
            <a:ext cx="2643206" cy="114300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CL" sz="1600" b="0" i="0" u="none" strike="noStrike" cap="none" normalizeH="0" baseline="0" dirty="0" smtClean="0">
                <a:ln>
                  <a:noFill/>
                </a:ln>
                <a:solidFill>
                  <a:schemeClr val="bg1"/>
                </a:solidFill>
                <a:effectLst/>
                <a:latin typeface="Calibri" pitchFamily="34" charset="0"/>
                <a:cs typeface="Arial" charset="0"/>
              </a:rPr>
              <a:t>Organización de las Naciones Unidas (ONU)</a:t>
            </a:r>
            <a:endParaRPr kumimoji="0" lang="es-CL" sz="2800" b="0" i="0" u="none" strike="noStrike" cap="none" normalizeH="0" baseline="0" dirty="0" smtClean="0">
              <a:ln>
                <a:noFill/>
              </a:ln>
              <a:solidFill>
                <a:schemeClr val="bg1"/>
              </a:solidFill>
              <a:effectLst/>
              <a:latin typeface="Arial" charset="0"/>
              <a:cs typeface="Arial" charset="0"/>
            </a:endParaRPr>
          </a:p>
        </p:txBody>
      </p:sp>
      <p:sp>
        <p:nvSpPr>
          <p:cNvPr id="9" name="8 Flecha derecha"/>
          <p:cNvSpPr/>
          <p:nvPr/>
        </p:nvSpPr>
        <p:spPr>
          <a:xfrm>
            <a:off x="3428992" y="4143380"/>
            <a:ext cx="1500198" cy="571504"/>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CL"/>
          </a:p>
        </p:txBody>
      </p:sp>
      <p:sp>
        <p:nvSpPr>
          <p:cNvPr id="10" name="9 Flecha derecha"/>
          <p:cNvSpPr/>
          <p:nvPr/>
        </p:nvSpPr>
        <p:spPr>
          <a:xfrm>
            <a:off x="3357554" y="5500702"/>
            <a:ext cx="1500198" cy="571504"/>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s-CL"/>
          </a:p>
        </p:txBody>
      </p:sp>
      <p:sp>
        <p:nvSpPr>
          <p:cNvPr id="11" name="10 Rectángulo"/>
          <p:cNvSpPr/>
          <p:nvPr/>
        </p:nvSpPr>
        <p:spPr>
          <a:xfrm>
            <a:off x="5286380" y="2214554"/>
            <a:ext cx="2714644" cy="121444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Como también en la Declaración de Independencia de los Estados Unidos. (Ejemplo)</a:t>
            </a:r>
            <a:endParaRPr lang="es-CL" dirty="0"/>
          </a:p>
        </p:txBody>
      </p:sp>
      <p:sp>
        <p:nvSpPr>
          <p:cNvPr id="12" name="11 Rectángulo"/>
          <p:cNvSpPr/>
          <p:nvPr/>
        </p:nvSpPr>
        <p:spPr>
          <a:xfrm>
            <a:off x="214282" y="2000240"/>
            <a:ext cx="3000396" cy="435771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La idea de que todos los seres humanos deben gozar de uno  de los derechos esenciales y comunes ya se podía encontrar en algunas de las antiguas civilizaciones, pues de una u otra forma, estaba en la base de muchas religiones, como por ejemplo, en el cristianismo al proclamar que todos los hombres son iguales ante Dios</a:t>
            </a:r>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6</a:t>
            </a:fld>
            <a:endParaRPr lang="es-CL"/>
          </a:p>
        </p:txBody>
      </p:sp>
      <p:sp>
        <p:nvSpPr>
          <p:cNvPr id="5" name="4 Rectángulo"/>
          <p:cNvSpPr/>
          <p:nvPr/>
        </p:nvSpPr>
        <p:spPr>
          <a:xfrm>
            <a:off x="0" y="0"/>
            <a:ext cx="4857752" cy="50004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t>CONTENIDO</a:t>
            </a:r>
            <a:endParaRPr lang="es-CL" sz="2800" dirty="0"/>
          </a:p>
        </p:txBody>
      </p:sp>
      <p:sp>
        <p:nvSpPr>
          <p:cNvPr id="6" name="5 Rectángulo"/>
          <p:cNvSpPr/>
          <p:nvPr/>
        </p:nvSpPr>
        <p:spPr>
          <a:xfrm>
            <a:off x="2143108" y="785794"/>
            <a:ext cx="4572032" cy="6429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CLASIFICACION DE LOS DD.HH</a:t>
            </a:r>
            <a:endParaRPr lang="es-CL" dirty="0"/>
          </a:p>
        </p:txBody>
      </p:sp>
      <p:sp>
        <p:nvSpPr>
          <p:cNvPr id="7" name="6 Flecha abajo"/>
          <p:cNvSpPr/>
          <p:nvPr/>
        </p:nvSpPr>
        <p:spPr>
          <a:xfrm>
            <a:off x="4214810" y="1500174"/>
            <a:ext cx="500066" cy="57150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L"/>
          </a:p>
        </p:txBody>
      </p:sp>
      <p:sp>
        <p:nvSpPr>
          <p:cNvPr id="8" name="7 Rectángulo"/>
          <p:cNvSpPr/>
          <p:nvPr/>
        </p:nvSpPr>
        <p:spPr>
          <a:xfrm>
            <a:off x="714348" y="2214554"/>
            <a:ext cx="8143932" cy="121444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dirty="0" smtClean="0"/>
              <a:t>La clasificación de carácter histórico basada en la </a:t>
            </a:r>
            <a:r>
              <a:rPr lang="es-CL" dirty="0" err="1" smtClean="0"/>
              <a:t>aparicion</a:t>
            </a:r>
            <a:r>
              <a:rPr lang="es-CL" dirty="0" smtClean="0"/>
              <a:t> o reconocimiento cronológico de los DDHH por parte del orden jurídico normativo internacional se distinguen entre los siguientes.</a:t>
            </a:r>
            <a:endParaRPr lang="es-CL" dirty="0"/>
          </a:p>
        </p:txBody>
      </p:sp>
      <p:cxnSp>
        <p:nvCxnSpPr>
          <p:cNvPr id="10" name="9 Conector recto"/>
          <p:cNvCxnSpPr/>
          <p:nvPr/>
        </p:nvCxnSpPr>
        <p:spPr>
          <a:xfrm rot="5400000">
            <a:off x="-1178759" y="5179231"/>
            <a:ext cx="2928958" cy="1588"/>
          </a:xfrm>
          <a:prstGeom prst="line">
            <a:avLst/>
          </a:prstGeom>
        </p:spPr>
        <p:style>
          <a:lnRef idx="3">
            <a:schemeClr val="dk1"/>
          </a:lnRef>
          <a:fillRef idx="0">
            <a:schemeClr val="dk1"/>
          </a:fillRef>
          <a:effectRef idx="2">
            <a:schemeClr val="dk1"/>
          </a:effectRef>
          <a:fontRef idx="minor">
            <a:schemeClr val="tx1"/>
          </a:fontRef>
        </p:style>
      </p:cxnSp>
      <p:cxnSp>
        <p:nvCxnSpPr>
          <p:cNvPr id="12" name="11 Conector recto de flecha"/>
          <p:cNvCxnSpPr/>
          <p:nvPr/>
        </p:nvCxnSpPr>
        <p:spPr>
          <a:xfrm>
            <a:off x="428596" y="3786190"/>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12 Rectángulo"/>
          <p:cNvSpPr/>
          <p:nvPr/>
        </p:nvSpPr>
        <p:spPr>
          <a:xfrm>
            <a:off x="1214414" y="3571876"/>
            <a:ext cx="307183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Primera generación: Derechos civiles  y políticos</a:t>
            </a:r>
            <a:endParaRPr lang="es-CL" dirty="0"/>
          </a:p>
        </p:txBody>
      </p:sp>
      <p:sp>
        <p:nvSpPr>
          <p:cNvPr id="14" name="13 Rectángulo"/>
          <p:cNvSpPr/>
          <p:nvPr/>
        </p:nvSpPr>
        <p:spPr>
          <a:xfrm>
            <a:off x="1214414" y="4714884"/>
            <a:ext cx="307183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Segunda Generación: Derechos económicos, sociales y culturales</a:t>
            </a:r>
            <a:endParaRPr lang="es-CL" dirty="0"/>
          </a:p>
        </p:txBody>
      </p:sp>
      <p:sp>
        <p:nvSpPr>
          <p:cNvPr id="15" name="14 Rectángulo"/>
          <p:cNvSpPr/>
          <p:nvPr/>
        </p:nvSpPr>
        <p:spPr>
          <a:xfrm>
            <a:off x="1214414" y="5929306"/>
            <a:ext cx="307183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Tercera Generación o de Solidaridad</a:t>
            </a:r>
            <a:endParaRPr lang="es-CL" dirty="0"/>
          </a:p>
        </p:txBody>
      </p:sp>
      <p:cxnSp>
        <p:nvCxnSpPr>
          <p:cNvPr id="16" name="15 Conector recto de flecha"/>
          <p:cNvCxnSpPr/>
          <p:nvPr/>
        </p:nvCxnSpPr>
        <p:spPr>
          <a:xfrm>
            <a:off x="500034" y="5214950"/>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16 Conector recto de flecha"/>
          <p:cNvCxnSpPr/>
          <p:nvPr/>
        </p:nvCxnSpPr>
        <p:spPr>
          <a:xfrm>
            <a:off x="500034" y="6429396"/>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Conector recto de flecha"/>
          <p:cNvCxnSpPr/>
          <p:nvPr/>
        </p:nvCxnSpPr>
        <p:spPr>
          <a:xfrm>
            <a:off x="4500562" y="6357958"/>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18 Conector recto de flecha"/>
          <p:cNvCxnSpPr/>
          <p:nvPr/>
        </p:nvCxnSpPr>
        <p:spPr>
          <a:xfrm>
            <a:off x="4500562" y="5214950"/>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19 Conector recto de flecha"/>
          <p:cNvCxnSpPr/>
          <p:nvPr/>
        </p:nvCxnSpPr>
        <p:spPr>
          <a:xfrm>
            <a:off x="4429124" y="4000504"/>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20 Rectángulo"/>
          <p:cNvSpPr/>
          <p:nvPr/>
        </p:nvSpPr>
        <p:spPr>
          <a:xfrm>
            <a:off x="5572132" y="3643314"/>
            <a:ext cx="3000396" cy="9286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r>
              <a:rPr lang="es-CL" sz="1600" dirty="0" smtClean="0"/>
              <a:t>Derecho a la vida -</a:t>
            </a:r>
          </a:p>
          <a:p>
            <a:pPr lvl="0"/>
            <a:r>
              <a:rPr lang="es-CL" sz="1600" dirty="0" smtClean="0"/>
              <a:t>Derecho a la Propiedad- Honor Intimidad Libre -Expresión</a:t>
            </a:r>
            <a:endParaRPr lang="es-CL" sz="1600" dirty="0"/>
          </a:p>
        </p:txBody>
      </p:sp>
      <p:sp>
        <p:nvSpPr>
          <p:cNvPr id="22" name="21 Rectángulo"/>
          <p:cNvSpPr/>
          <p:nvPr/>
        </p:nvSpPr>
        <p:spPr>
          <a:xfrm>
            <a:off x="5572132" y="4786322"/>
            <a:ext cx="3000396" cy="9286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es-CL" sz="1400" dirty="0" smtClean="0"/>
              <a:t>Derecho a trabajar en condiciones dignas</a:t>
            </a:r>
          </a:p>
          <a:p>
            <a:pPr lvl="0" algn="just"/>
            <a:r>
              <a:rPr lang="es-CL" sz="1400" dirty="0" smtClean="0"/>
              <a:t>Descanso diario, semanal y vacaciones</a:t>
            </a:r>
          </a:p>
          <a:p>
            <a:pPr lvl="0" algn="just"/>
            <a:r>
              <a:rPr lang="es-CL" sz="1400" dirty="0" smtClean="0"/>
              <a:t>Vivienda Digna, Educación y Cultura</a:t>
            </a:r>
            <a:endParaRPr lang="es-CL" sz="1400" dirty="0"/>
          </a:p>
        </p:txBody>
      </p:sp>
      <p:sp>
        <p:nvSpPr>
          <p:cNvPr id="23" name="22 Rectángulo"/>
          <p:cNvSpPr/>
          <p:nvPr/>
        </p:nvSpPr>
        <p:spPr>
          <a:xfrm>
            <a:off x="5572132" y="5929306"/>
            <a:ext cx="3000396" cy="9286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endParaRPr lang="es-CL" sz="1400" dirty="0" smtClean="0"/>
          </a:p>
          <a:p>
            <a:pPr lvl="0"/>
            <a:r>
              <a:rPr lang="es-CL" sz="1400" dirty="0" smtClean="0"/>
              <a:t>Derecho a la paz</a:t>
            </a:r>
          </a:p>
          <a:p>
            <a:pPr lvl="0"/>
            <a:r>
              <a:rPr lang="es-CL" sz="1400" dirty="0" smtClean="0"/>
              <a:t>Derecho al desarrollo</a:t>
            </a:r>
          </a:p>
          <a:p>
            <a:pPr lvl="0"/>
            <a:r>
              <a:rPr lang="es-CL" sz="1400" dirty="0" smtClean="0"/>
              <a:t>Derecho al ambiente sano</a:t>
            </a:r>
          </a:p>
          <a:p>
            <a:pPr lvl="0"/>
            <a:r>
              <a:rPr lang="es-CL" sz="1400" dirty="0" smtClean="0"/>
              <a:t>Derecho al patrimonio común</a:t>
            </a:r>
            <a:endParaRPr lang="es-CL" dirty="0" smtClean="0"/>
          </a:p>
          <a:p>
            <a:pPr algn="ct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7</a:t>
            </a:fld>
            <a:endParaRPr lang="es-CL"/>
          </a:p>
        </p:txBody>
      </p:sp>
      <p:sp>
        <p:nvSpPr>
          <p:cNvPr id="5" name="4 Rectángulo"/>
          <p:cNvSpPr/>
          <p:nvPr/>
        </p:nvSpPr>
        <p:spPr>
          <a:xfrm>
            <a:off x="0" y="0"/>
            <a:ext cx="4857752" cy="50004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sz="2800" dirty="0" smtClean="0"/>
              <a:t>CONTENIDO</a:t>
            </a:r>
            <a:endParaRPr lang="es-CL" sz="2800" dirty="0"/>
          </a:p>
        </p:txBody>
      </p:sp>
      <p:sp>
        <p:nvSpPr>
          <p:cNvPr id="6" name="5 Rectángulo"/>
          <p:cNvSpPr/>
          <p:nvPr/>
        </p:nvSpPr>
        <p:spPr>
          <a:xfrm>
            <a:off x="0" y="5643578"/>
            <a:ext cx="9144000" cy="121442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dirty="0" smtClean="0"/>
              <a:t>EN TU GUIA, EN LA PAGINA 4 PODRAS ENCONTRAR UN MAPA CONCEPTUAL DE TODO EL CONTENIDO VISTO EN CLASES, DE MANERA QUE PUEDAS TENER UN RESUMEN O UN ORGANIZADOR VISUAL DE LOS TEMAS TRATADOS.</a:t>
            </a:r>
            <a:endParaRPr lang="es-CL" dirty="0"/>
          </a:p>
        </p:txBody>
      </p:sp>
      <p:pic>
        <p:nvPicPr>
          <p:cNvPr id="8" name="7 Imagen" descr="libros12.gif"/>
          <p:cNvPicPr>
            <a:picLocks noChangeAspect="1"/>
          </p:cNvPicPr>
          <p:nvPr/>
        </p:nvPicPr>
        <p:blipFill>
          <a:blip r:embed="rId2"/>
          <a:stretch>
            <a:fillRect/>
          </a:stretch>
        </p:blipFill>
        <p:spPr>
          <a:xfrm>
            <a:off x="7313411" y="4929198"/>
            <a:ext cx="1830589" cy="976314"/>
          </a:xfrm>
          <a:prstGeom prst="rect">
            <a:avLst/>
          </a:prstGeom>
        </p:spPr>
      </p:pic>
      <p:sp>
        <p:nvSpPr>
          <p:cNvPr id="9" name="8 Rectángulo"/>
          <p:cNvSpPr/>
          <p:nvPr/>
        </p:nvSpPr>
        <p:spPr>
          <a:xfrm>
            <a:off x="428596" y="1071546"/>
            <a:ext cx="307183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Primera generación: Derechos civiles  y políticos</a:t>
            </a:r>
            <a:endParaRPr lang="es-CL" dirty="0"/>
          </a:p>
        </p:txBody>
      </p:sp>
      <p:sp>
        <p:nvSpPr>
          <p:cNvPr id="10" name="9 Rectángulo"/>
          <p:cNvSpPr/>
          <p:nvPr/>
        </p:nvSpPr>
        <p:spPr>
          <a:xfrm>
            <a:off x="428596" y="2500306"/>
            <a:ext cx="307183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Segunda Generación: Derechos económicos, sociales y culturales</a:t>
            </a:r>
            <a:endParaRPr lang="es-CL" dirty="0"/>
          </a:p>
        </p:txBody>
      </p:sp>
      <p:sp>
        <p:nvSpPr>
          <p:cNvPr id="11" name="10 Rectángulo"/>
          <p:cNvSpPr/>
          <p:nvPr/>
        </p:nvSpPr>
        <p:spPr>
          <a:xfrm>
            <a:off x="428596" y="4143380"/>
            <a:ext cx="3071834" cy="928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L" dirty="0" smtClean="0"/>
              <a:t>Tercera Generación o de Solidaridad</a:t>
            </a:r>
            <a:endParaRPr lang="es-CL" dirty="0"/>
          </a:p>
        </p:txBody>
      </p:sp>
      <p:cxnSp>
        <p:nvCxnSpPr>
          <p:cNvPr id="13" name="12 Conector recto de flecha"/>
          <p:cNvCxnSpPr/>
          <p:nvPr/>
        </p:nvCxnSpPr>
        <p:spPr>
          <a:xfrm>
            <a:off x="3786182" y="1500174"/>
            <a:ext cx="107157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13 Conector recto de flecha"/>
          <p:cNvCxnSpPr/>
          <p:nvPr/>
        </p:nvCxnSpPr>
        <p:spPr>
          <a:xfrm>
            <a:off x="3786182" y="2928934"/>
            <a:ext cx="107157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Conector recto de flecha"/>
          <p:cNvCxnSpPr/>
          <p:nvPr/>
        </p:nvCxnSpPr>
        <p:spPr>
          <a:xfrm>
            <a:off x="3786182" y="4572008"/>
            <a:ext cx="107157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15 Rectángulo"/>
          <p:cNvSpPr/>
          <p:nvPr/>
        </p:nvSpPr>
        <p:spPr>
          <a:xfrm>
            <a:off x="5643570" y="1071546"/>
            <a:ext cx="2786082" cy="10001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LIBERTAD</a:t>
            </a:r>
            <a:endParaRPr lang="es-CL" dirty="0"/>
          </a:p>
        </p:txBody>
      </p:sp>
      <p:sp>
        <p:nvSpPr>
          <p:cNvPr id="17" name="16 Rectángulo"/>
          <p:cNvSpPr/>
          <p:nvPr/>
        </p:nvSpPr>
        <p:spPr>
          <a:xfrm>
            <a:off x="5643570" y="2428868"/>
            <a:ext cx="2786082" cy="10001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IGUALDAD</a:t>
            </a:r>
            <a:endParaRPr lang="es-CL" dirty="0"/>
          </a:p>
        </p:txBody>
      </p:sp>
      <p:sp>
        <p:nvSpPr>
          <p:cNvPr id="18" name="17 Rectángulo"/>
          <p:cNvSpPr/>
          <p:nvPr/>
        </p:nvSpPr>
        <p:spPr>
          <a:xfrm>
            <a:off x="5643570" y="4000504"/>
            <a:ext cx="2786082" cy="10001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dirty="0" smtClean="0"/>
              <a:t>SOLIDARIDAD</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8</a:t>
            </a:fld>
            <a:endParaRPr lang="es-CL"/>
          </a:p>
        </p:txBody>
      </p:sp>
      <p:sp>
        <p:nvSpPr>
          <p:cNvPr id="6" name="5 Rectángulo"/>
          <p:cNvSpPr/>
          <p:nvPr/>
        </p:nvSpPr>
        <p:spPr>
          <a:xfrm>
            <a:off x="285720" y="0"/>
            <a:ext cx="8501122" cy="107154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L" dirty="0" smtClean="0"/>
              <a:t>PROPUESTA DE TRABAJO EL ESTADO VIRTUAL</a:t>
            </a:r>
            <a:endParaRPr lang="es-CL" dirty="0"/>
          </a:p>
        </p:txBody>
      </p:sp>
      <p:sp>
        <p:nvSpPr>
          <p:cNvPr id="8" name="7 Rectángulo"/>
          <p:cNvSpPr/>
          <p:nvPr/>
        </p:nvSpPr>
        <p:spPr>
          <a:xfrm>
            <a:off x="0" y="1285860"/>
            <a:ext cx="9144000" cy="5572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endParaRPr lang="es-CL" b="1" dirty="0" smtClean="0"/>
          </a:p>
          <a:p>
            <a:r>
              <a:rPr lang="es-CL" b="1" dirty="0" smtClean="0"/>
              <a:t>Objetivo: </a:t>
            </a:r>
          </a:p>
          <a:p>
            <a:pPr algn="just"/>
            <a:r>
              <a:rPr lang="es-CL" b="1" dirty="0" smtClean="0"/>
              <a:t>En que consiste: </a:t>
            </a:r>
            <a:r>
              <a:rPr lang="es-CL" dirty="0" smtClean="0"/>
              <a:t>en desarrollar un conjunto de actividades conformes al contenido de 4° Medio en la unidad Numero 1 “ Institucionalidad Chilena” relacionándolo con los DD.HH, con la finalidad de conformar un Estado Virtual el cual se pondrá en funcionamiento dentro del curso correspondiente. </a:t>
            </a:r>
          </a:p>
          <a:p>
            <a:pPr algn="just"/>
            <a:r>
              <a:rPr lang="es-CL" dirty="0" smtClean="0"/>
              <a:t>Para ello, los estudiantes deben  ir generando los distintos aspectos que conforman un Estado </a:t>
            </a:r>
            <a:r>
              <a:rPr lang="es-CL" dirty="0" smtClean="0"/>
              <a:t>(a </a:t>
            </a:r>
            <a:r>
              <a:rPr lang="es-CL" dirty="0" smtClean="0"/>
              <a:t>grandes </a:t>
            </a:r>
            <a:r>
              <a:rPr lang="es-CL" dirty="0" smtClean="0"/>
              <a:t>rasgos) </a:t>
            </a:r>
            <a:r>
              <a:rPr lang="es-CL" dirty="0" smtClean="0"/>
              <a:t>entre ellos </a:t>
            </a:r>
            <a:r>
              <a:rPr lang="es-CL" dirty="0" smtClean="0"/>
              <a:t>encontramos: La </a:t>
            </a:r>
            <a:r>
              <a:rPr lang="es-CL" dirty="0" smtClean="0"/>
              <a:t>Constitución </a:t>
            </a:r>
            <a:r>
              <a:rPr lang="es-CL" dirty="0" smtClean="0"/>
              <a:t>(Reglamento </a:t>
            </a:r>
            <a:r>
              <a:rPr lang="es-CL" dirty="0" smtClean="0"/>
              <a:t>interno del curso), formación de Partidos Políticos, elecciones presidenciales, formación de una asamblea constituyente. </a:t>
            </a:r>
          </a:p>
          <a:p>
            <a:pPr algn="just"/>
            <a:r>
              <a:rPr lang="es-CL" dirty="0" smtClean="0"/>
              <a:t>Al finalizar el proceso el Estado Virtual deberá ponerse en practica dentro del Establecimiento Educacional.</a:t>
            </a:r>
          </a:p>
          <a:p>
            <a:pPr algn="just"/>
            <a:r>
              <a:rPr lang="es-CL" dirty="0" smtClean="0"/>
              <a:t>En donde: La mayoría de las actividades a realizarse se </a:t>
            </a:r>
            <a:r>
              <a:rPr lang="es-CL" dirty="0" smtClean="0"/>
              <a:t>efectuarán </a:t>
            </a:r>
            <a:r>
              <a:rPr lang="es-CL" dirty="0" smtClean="0"/>
              <a:t>dentro de la sala de clases, ya que es necesario evidenciar el trabajo de todos los estudiantes del curso. Los productos obtenidos de estas actividades deberán ser adjuntadas a una </a:t>
            </a:r>
            <a:r>
              <a:rPr lang="es-CL" dirty="0" smtClean="0"/>
              <a:t>página </a:t>
            </a:r>
            <a:r>
              <a:rPr lang="es-CL" dirty="0" smtClean="0"/>
              <a:t>de internet que </a:t>
            </a:r>
            <a:r>
              <a:rPr lang="es-CL" dirty="0" smtClean="0"/>
              <a:t>funcionará </a:t>
            </a:r>
            <a:r>
              <a:rPr lang="es-CL" dirty="0" smtClean="0"/>
              <a:t>como punto de encuentro entre los estudiantes, el profesor y el nuevo Estado. </a:t>
            </a:r>
          </a:p>
          <a:p>
            <a:pPr algn="just"/>
            <a:r>
              <a:rPr lang="es-CL" dirty="0" smtClean="0"/>
              <a:t>Por ultimo, las actividades que no requieran presencia física de los estudiantes se </a:t>
            </a:r>
            <a:r>
              <a:rPr lang="es-CL" dirty="0" smtClean="0"/>
              <a:t>realizarán </a:t>
            </a:r>
            <a:r>
              <a:rPr lang="es-CL" dirty="0" smtClean="0"/>
              <a:t>mediante el uso de celulares o computadores. Estos productos, al igual que los anteriores, deberán incluirse dentro de la </a:t>
            </a:r>
            <a:r>
              <a:rPr lang="es-CL" dirty="0" smtClean="0"/>
              <a:t>página</a:t>
            </a:r>
            <a:r>
              <a:rPr lang="es-CL" dirty="0" smtClean="0"/>
              <a:t>. </a:t>
            </a:r>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endParaRPr lang="es-CL" dirty="0" smtClean="0"/>
          </a:p>
          <a:p>
            <a:r>
              <a:rPr lang="es-CL" dirty="0" smtClean="0"/>
              <a:t> </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A294114-615B-400E-9E9D-70BD37C461BC}" type="slidenum">
              <a:rPr lang="es-CL" smtClean="0"/>
              <a:pPr/>
              <a:t>9</a:t>
            </a:fld>
            <a:endParaRPr lang="es-CL"/>
          </a:p>
        </p:txBody>
      </p:sp>
      <p:sp>
        <p:nvSpPr>
          <p:cNvPr id="5" name="4 Rectángulo"/>
          <p:cNvSpPr/>
          <p:nvPr/>
        </p:nvSpPr>
        <p:spPr>
          <a:xfrm>
            <a:off x="0" y="6072206"/>
            <a:ext cx="9144000" cy="7857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L" sz="2800" dirty="0" smtClean="0">
                <a:latin typeface="Agency FB" pitchFamily="34" charset="0"/>
              </a:rPr>
              <a:t>CONSTITUCION POLITICA Y DERECHOS HUMANOS</a:t>
            </a:r>
            <a:endParaRPr lang="es-CL" sz="2800" dirty="0">
              <a:latin typeface="Agency FB" pitchFamily="34" charset="0"/>
            </a:endParaRPr>
          </a:p>
        </p:txBody>
      </p:sp>
      <p:sp>
        <p:nvSpPr>
          <p:cNvPr id="6" name="5 Rectángulo"/>
          <p:cNvSpPr/>
          <p:nvPr/>
        </p:nvSpPr>
        <p:spPr>
          <a:xfrm>
            <a:off x="357158" y="285728"/>
            <a:ext cx="3714776" cy="564360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CL" sz="2800" dirty="0" smtClean="0"/>
              <a:t>Sigamos desarrollando nuestra guía, anda a la </a:t>
            </a:r>
            <a:r>
              <a:rPr lang="es-CL" sz="2800" b="1" dirty="0" smtClean="0"/>
              <a:t>página 4 </a:t>
            </a:r>
            <a:r>
              <a:rPr lang="es-CL" sz="2800" dirty="0" smtClean="0"/>
              <a:t>donde encontraras una actividad relacionada con el análisis de citas </a:t>
            </a:r>
          </a:p>
          <a:p>
            <a:pPr algn="just"/>
            <a:r>
              <a:rPr lang="es-CL" sz="2800" dirty="0" smtClean="0"/>
              <a:t>¿qué es eso? Allí te lo contamos!!</a:t>
            </a:r>
            <a:endParaRPr lang="es-CL" sz="2800" dirty="0"/>
          </a:p>
        </p:txBody>
      </p:sp>
      <p:pic>
        <p:nvPicPr>
          <p:cNvPr id="25602" name="Picture 2"/>
          <p:cNvPicPr>
            <a:picLocks noChangeAspect="1" noChangeArrowheads="1"/>
          </p:cNvPicPr>
          <p:nvPr/>
        </p:nvPicPr>
        <p:blipFill>
          <a:blip r:embed="rId2"/>
          <a:srcRect l="17880" t="22168" r="18704" b="8984"/>
          <a:stretch>
            <a:fillRect/>
          </a:stretch>
        </p:blipFill>
        <p:spPr bwMode="auto">
          <a:xfrm>
            <a:off x="4214810" y="2500306"/>
            <a:ext cx="4714876" cy="3357586"/>
          </a:xfrm>
          <a:prstGeom prst="rect">
            <a:avLst/>
          </a:prstGeom>
          <a:noFill/>
          <a:ln w="9525">
            <a:noFill/>
            <a:miter lim="800000"/>
            <a:headEnd/>
            <a:tailEnd/>
          </a:ln>
          <a:effectLst/>
        </p:spPr>
      </p:pic>
      <p:cxnSp>
        <p:nvCxnSpPr>
          <p:cNvPr id="9" name="8 Conector recto de flecha"/>
          <p:cNvCxnSpPr/>
          <p:nvPr/>
        </p:nvCxnSpPr>
        <p:spPr>
          <a:xfrm>
            <a:off x="4357686" y="571480"/>
            <a:ext cx="1928826" cy="1643074"/>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10" name="9 Imagen" descr="PensandoRegistro.png"/>
          <p:cNvPicPr>
            <a:picLocks noChangeAspect="1"/>
          </p:cNvPicPr>
          <p:nvPr/>
        </p:nvPicPr>
        <p:blipFill>
          <a:blip r:embed="rId3"/>
          <a:stretch>
            <a:fillRect/>
          </a:stretch>
        </p:blipFill>
        <p:spPr>
          <a:xfrm>
            <a:off x="6929454" y="0"/>
            <a:ext cx="1935984" cy="29478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1218</Words>
  <Application>Microsoft Office PowerPoint</Application>
  <PresentationFormat>Presentación en pantalla (4:3)</PresentationFormat>
  <Paragraphs>128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 ACTIVEMOS NUESTROS CONOCIMIENTOS PREVIOS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Erika Nacima Castro Obaid</dc:creator>
  <cp:lastModifiedBy>CRISTIAN ADRIAN VILLEGAS DIANTA</cp:lastModifiedBy>
  <cp:revision>48</cp:revision>
  <dcterms:created xsi:type="dcterms:W3CDTF">2015-05-23T18:02:15Z</dcterms:created>
  <dcterms:modified xsi:type="dcterms:W3CDTF">2015-05-28T20:18:07Z</dcterms:modified>
</cp:coreProperties>
</file>