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7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0DAB-4B9A-43CC-BA3D-C1EC50680950}" type="datetimeFigureOut">
              <a:rPr lang="es-CL" smtClean="0"/>
              <a:t>30-06-15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4699-A373-4522-BACB-D82AA7ECC9A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145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0DAB-4B9A-43CC-BA3D-C1EC50680950}" type="datetimeFigureOut">
              <a:rPr lang="es-CL" smtClean="0"/>
              <a:t>30-06-15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4699-A373-4522-BACB-D82AA7ECC9A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202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0DAB-4B9A-43CC-BA3D-C1EC50680950}" type="datetimeFigureOut">
              <a:rPr lang="es-CL" smtClean="0"/>
              <a:t>30-06-15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4699-A373-4522-BACB-D82AA7ECC9A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254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0DAB-4B9A-43CC-BA3D-C1EC50680950}" type="datetimeFigureOut">
              <a:rPr lang="es-CL" smtClean="0"/>
              <a:t>30-06-15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4699-A373-4522-BACB-D82AA7ECC9A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347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0DAB-4B9A-43CC-BA3D-C1EC50680950}" type="datetimeFigureOut">
              <a:rPr lang="es-CL" smtClean="0"/>
              <a:t>30-06-15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4699-A373-4522-BACB-D82AA7ECC9A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222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0DAB-4B9A-43CC-BA3D-C1EC50680950}" type="datetimeFigureOut">
              <a:rPr lang="es-CL" smtClean="0"/>
              <a:t>30-06-15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4699-A373-4522-BACB-D82AA7ECC9A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19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0DAB-4B9A-43CC-BA3D-C1EC50680950}" type="datetimeFigureOut">
              <a:rPr lang="es-CL" smtClean="0"/>
              <a:t>30-06-15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4699-A373-4522-BACB-D82AA7ECC9A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356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0DAB-4B9A-43CC-BA3D-C1EC50680950}" type="datetimeFigureOut">
              <a:rPr lang="es-CL" smtClean="0"/>
              <a:t>30-06-15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4699-A373-4522-BACB-D82AA7ECC9A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08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0DAB-4B9A-43CC-BA3D-C1EC50680950}" type="datetimeFigureOut">
              <a:rPr lang="es-CL" smtClean="0"/>
              <a:t>30-06-15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4699-A373-4522-BACB-D82AA7ECC9A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966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0DAB-4B9A-43CC-BA3D-C1EC50680950}" type="datetimeFigureOut">
              <a:rPr lang="es-CL" smtClean="0"/>
              <a:t>30-06-15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4699-A373-4522-BACB-D82AA7ECC9A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419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0DAB-4B9A-43CC-BA3D-C1EC50680950}" type="datetimeFigureOut">
              <a:rPr lang="es-CL" smtClean="0"/>
              <a:t>30-06-15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4699-A373-4522-BACB-D82AA7ECC9A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011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20DAB-4B9A-43CC-BA3D-C1EC50680950}" type="datetimeFigureOut">
              <a:rPr lang="es-CL" smtClean="0"/>
              <a:t>30-06-15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64699-A373-4522-BACB-D82AA7ECC9A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273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nda"/>
          <p:cNvSpPr/>
          <p:nvPr/>
        </p:nvSpPr>
        <p:spPr>
          <a:xfrm>
            <a:off x="1907704" y="404664"/>
            <a:ext cx="7236296" cy="2592288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CL" sz="4000" dirty="0" smtClean="0">
                <a:latin typeface="Agency FB" panose="020B0503020202020204" pitchFamily="34" charset="0"/>
              </a:rPr>
              <a:t>CLASE NÚMERO 7: ¨ EL ESTADO VIRTUAL¨</a:t>
            </a:r>
            <a:endParaRPr lang="es-CL" sz="4000" dirty="0">
              <a:latin typeface="Agency FB" panose="020B0503020202020204" pitchFamily="34" charset="0"/>
            </a:endParaRPr>
          </a:p>
        </p:txBody>
      </p:sp>
      <p:sp>
        <p:nvSpPr>
          <p:cNvPr id="5" name="4 Elipse"/>
          <p:cNvSpPr>
            <a:spLocks noChangeArrowheads="1"/>
          </p:cNvSpPr>
          <p:nvPr/>
        </p:nvSpPr>
        <p:spPr bwMode="auto">
          <a:xfrm>
            <a:off x="321009" y="656692"/>
            <a:ext cx="2304256" cy="208823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s-CL"/>
          </a:p>
        </p:txBody>
      </p:sp>
      <p:pic>
        <p:nvPicPr>
          <p:cNvPr id="6" name="3 Imagen" descr="SpanishMasterColourHigh.png"/>
          <p:cNvPicPr/>
          <p:nvPr/>
        </p:nvPicPr>
        <p:blipFill>
          <a:blip r:embed="rId2" cstate="print"/>
          <a:srcRect l="5484" t="22782" r="5850" b="12950"/>
          <a:stretch>
            <a:fillRect/>
          </a:stretch>
        </p:blipFill>
        <p:spPr>
          <a:xfrm>
            <a:off x="355537" y="980728"/>
            <a:ext cx="2269728" cy="1872208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1400" dirty="0"/>
              <a:t>PROPUESTA DIDACTICA PARA LA INCORPORACION DE HABILIDADES Y ACTITUDES PARA LA ENSEÑANZA DE LOS DERECHOS HUMANOS, A TRAVES DE UN METODO ACTIVO PARTICIPATIVO MEDIANTE LA CREACION DE UN ESTADO VIRTUAL PARA 4° MEDIO.</a:t>
            </a:r>
          </a:p>
          <a:p>
            <a:pPr algn="just"/>
            <a:r>
              <a:rPr lang="es-CL" sz="1400" dirty="0"/>
              <a:t> </a:t>
            </a:r>
          </a:p>
          <a:p>
            <a:pPr algn="just"/>
            <a:r>
              <a:rPr lang="es-CL" sz="1400" dirty="0"/>
              <a:t>MARCELO CATALAN, DANIELA NUÑEZ, RODRIGO OLGUIN UNIVERSIDAD DE LAS AMERICAS, VIÑA DEL MAR, 2015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36" y="2236370"/>
            <a:ext cx="4162996" cy="350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62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" r="1525" b="11854"/>
          <a:stretch/>
        </p:blipFill>
        <p:spPr bwMode="auto">
          <a:xfrm>
            <a:off x="1619672" y="188640"/>
            <a:ext cx="5524500" cy="6496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utoShape 1"/>
          <p:cNvSpPr>
            <a:spLocks noChangeArrowheads="1"/>
          </p:cNvSpPr>
          <p:nvPr/>
        </p:nvSpPr>
        <p:spPr bwMode="auto">
          <a:xfrm rot="16200000">
            <a:off x="3398318" y="4682332"/>
            <a:ext cx="1981200" cy="2370137"/>
          </a:xfrm>
          <a:prstGeom prst="rightArrowCallout">
            <a:avLst>
              <a:gd name="adj1" fmla="val 23206"/>
              <a:gd name="adj2" fmla="val 30606"/>
              <a:gd name="adj3" fmla="val 28713"/>
              <a:gd name="adj4" fmla="val 59153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2857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Datos de contacto de cada uno de los creadores de la propuesta. </a:t>
            </a: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683568" y="692696"/>
            <a:ext cx="1981200" cy="1666875"/>
          </a:xfrm>
          <a:prstGeom prst="rightArrowCallout">
            <a:avLst>
              <a:gd name="adj1" fmla="val 19398"/>
              <a:gd name="adj2" fmla="val 25583"/>
              <a:gd name="adj3" fmla="val 34127"/>
              <a:gd name="adj4" fmla="val 59153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2857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Sección de contacto con los creadores de la propuesta </a:t>
            </a: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5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Proceso predefinido 10"/>
          <p:cNvSpPr>
            <a:spLocks noChangeArrowheads="1"/>
          </p:cNvSpPr>
          <p:nvPr/>
        </p:nvSpPr>
        <p:spPr bwMode="auto">
          <a:xfrm>
            <a:off x="395536" y="260648"/>
            <a:ext cx="8352928" cy="1944216"/>
          </a:xfrm>
          <a:prstGeom prst="flowChartPredefinedProcess">
            <a:avLst/>
          </a:prstGeom>
          <a:solidFill>
            <a:srgbClr val="F79646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Cuadro de texto 11"/>
          <p:cNvSpPr txBox="1">
            <a:spLocks noChangeArrowheads="1"/>
          </p:cNvSpPr>
          <p:nvPr/>
        </p:nvSpPr>
        <p:spPr bwMode="auto">
          <a:xfrm>
            <a:off x="1475656" y="404664"/>
            <a:ext cx="604867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CIERRE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La </a:t>
            </a:r>
            <a:r>
              <a:rPr kumimoji="0" lang="es-ES_trad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importancia de la </a:t>
            </a:r>
            <a:r>
              <a:rPr kumimoji="0" lang="es-ES_trad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formaci´On</a:t>
            </a:r>
            <a:r>
              <a:rPr kumimoji="0" lang="es-ES_trad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 </a:t>
            </a:r>
            <a:r>
              <a:rPr kumimoji="0" lang="es-ES_trad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del Estado Virtual para el estudiante es que este pueda poner en practica los conocimientos adquiridos en la unidad, integrando de mejor forma los contenidos y reforzando habilidades y actitudes para la vida en sociedad</a:t>
            </a:r>
            <a:r>
              <a:rPr kumimoji="0" lang="es-ES_trad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.</a:t>
            </a: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35696" y="2708920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REALIZA LAS AUTOEVALUACIONES Y COEVALUACIONES QUE TIENES A CONTINUACION EN TU GUIA, EN LA PAGINA 10 Y 11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62752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140273"/>
              </p:ext>
            </p:extLst>
          </p:nvPr>
        </p:nvGraphicFramePr>
        <p:xfrm>
          <a:off x="251520" y="188640"/>
          <a:ext cx="8568952" cy="360843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94717"/>
                <a:gridCol w="6374235"/>
              </a:tblGrid>
              <a:tr h="5044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dirty="0">
                          <a:effectLst/>
                        </a:rPr>
                        <a:t>Asignatura</a:t>
                      </a:r>
                      <a:endParaRPr lang="es-C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dirty="0">
                          <a:effectLst/>
                        </a:rPr>
                        <a:t>Historia, Geografía y Ciencias Sociales</a:t>
                      </a:r>
                      <a:endParaRPr lang="es-C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4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>
                          <a:effectLst/>
                        </a:rPr>
                        <a:t>Unidad</a:t>
                      </a:r>
                      <a:endParaRPr lang="es-CL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>
                          <a:effectLst/>
                        </a:rPr>
                        <a:t>1 Institucionalidad Chilena</a:t>
                      </a:r>
                      <a:endParaRPr lang="es-CL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3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>
                          <a:effectLst/>
                        </a:rPr>
                        <a:t>Contenido</a:t>
                      </a:r>
                      <a:endParaRPr lang="es-CL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>
                          <a:effectLst/>
                        </a:rPr>
                        <a:t>El Estado Virtual: ciudadania, derechos humanos, partidos politicos, votaciones, la constitucion.</a:t>
                      </a:r>
                      <a:endParaRPr lang="es-CL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4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>
                          <a:effectLst/>
                        </a:rPr>
                        <a:t>Tiempo Estimado</a:t>
                      </a:r>
                      <a:endParaRPr lang="es-CL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>
                          <a:effectLst/>
                        </a:rPr>
                        <a:t>Una hora y treinta minutos</a:t>
                      </a:r>
                      <a:endParaRPr lang="es-CL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3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>
                          <a:effectLst/>
                        </a:rPr>
                        <a:t>Objetivo de la Guía</a:t>
                      </a:r>
                      <a:endParaRPr lang="es-CL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dirty="0">
                          <a:effectLst/>
                        </a:rPr>
                        <a:t>Analizar la relación entre los DD.HH. y la institucionalidad chilena, generando actitudes de respeto, participación y tolerancia</a:t>
                      </a:r>
                      <a:endParaRPr lang="es-CL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Elipse"/>
          <p:cNvSpPr/>
          <p:nvPr/>
        </p:nvSpPr>
        <p:spPr>
          <a:xfrm>
            <a:off x="1691680" y="4972558"/>
            <a:ext cx="4752528" cy="18722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Recuerda tener presente esta tabla que se encuentra en tu Guía número 7, para que entiendas los elementos que veremos durante la clase</a:t>
            </a:r>
            <a:endParaRPr lang="es-ES" dirty="0"/>
          </a:p>
        </p:txBody>
      </p:sp>
      <p:sp>
        <p:nvSpPr>
          <p:cNvPr id="6" name="5 Flecha abajo"/>
          <p:cNvSpPr/>
          <p:nvPr/>
        </p:nvSpPr>
        <p:spPr>
          <a:xfrm>
            <a:off x="3563888" y="3933056"/>
            <a:ext cx="936104" cy="9361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651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ntágono"/>
          <p:cNvSpPr/>
          <p:nvPr/>
        </p:nvSpPr>
        <p:spPr>
          <a:xfrm>
            <a:off x="0" y="0"/>
            <a:ext cx="5652120" cy="90872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 smtClean="0">
                <a:latin typeface="Agency FB" panose="020B0503020202020204" pitchFamily="34" charset="0"/>
              </a:rPr>
              <a:t>INICIO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4176464" cy="482453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23528" y="2491974"/>
            <a:ext cx="3744416" cy="31683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A </a:t>
            </a:r>
            <a:r>
              <a:rPr lang="es-CL" dirty="0" smtClean="0"/>
              <a:t>continuación </a:t>
            </a:r>
            <a:r>
              <a:rPr lang="es-CL" dirty="0"/>
              <a:t>pone </a:t>
            </a:r>
            <a:r>
              <a:rPr lang="es-CL" dirty="0" smtClean="0"/>
              <a:t>atención </a:t>
            </a:r>
            <a:r>
              <a:rPr lang="es-CL" dirty="0"/>
              <a:t>a tu profesor, quien te </a:t>
            </a:r>
            <a:r>
              <a:rPr lang="es-CL" dirty="0" smtClean="0"/>
              <a:t>expondrá </a:t>
            </a:r>
            <a:r>
              <a:rPr lang="es-CL" dirty="0"/>
              <a:t>los elementos necesarios para que entiendas lo medular del desarrollo de este gran proyecto denominado Estado </a:t>
            </a:r>
            <a:r>
              <a:rPr lang="es-CL" dirty="0" smtClean="0"/>
              <a:t>Virtual.</a:t>
            </a:r>
            <a:endParaRPr lang="es-CL" dirty="0"/>
          </a:p>
        </p:txBody>
      </p:sp>
      <p:sp>
        <p:nvSpPr>
          <p:cNvPr id="7" name="6 Flecha en U"/>
          <p:cNvSpPr/>
          <p:nvPr/>
        </p:nvSpPr>
        <p:spPr>
          <a:xfrm>
            <a:off x="1331640" y="1196752"/>
            <a:ext cx="5544616" cy="720080"/>
          </a:xfrm>
          <a:prstGeom prst="utur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3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ntágono"/>
          <p:cNvSpPr/>
          <p:nvPr/>
        </p:nvSpPr>
        <p:spPr>
          <a:xfrm>
            <a:off x="0" y="0"/>
            <a:ext cx="5868144" cy="83671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DESARROLLO</a:t>
            </a:r>
            <a:endParaRPr lang="es-CL" dirty="0"/>
          </a:p>
        </p:txBody>
      </p:sp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28" r="1403" b="4407"/>
          <a:stretch/>
        </p:blipFill>
        <p:spPr bwMode="auto">
          <a:xfrm>
            <a:off x="1475656" y="1340768"/>
            <a:ext cx="6120680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AutoShape 1"/>
          <p:cNvSpPr>
            <a:spLocks noChangeArrowheads="1"/>
          </p:cNvSpPr>
          <p:nvPr/>
        </p:nvSpPr>
        <p:spPr bwMode="auto">
          <a:xfrm>
            <a:off x="666750" y="2206625"/>
            <a:ext cx="1800225" cy="923925"/>
          </a:xfrm>
          <a:prstGeom prst="rightArrowCallout">
            <a:avLst>
              <a:gd name="adj1" fmla="val 19398"/>
              <a:gd name="adj2" fmla="val 25583"/>
              <a:gd name="adj3" fmla="val 55946"/>
              <a:gd name="adj4" fmla="val 59153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2857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Pestaña de bienvenida al portal.</a:t>
            </a: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66750" y="3273425"/>
            <a:ext cx="1504950" cy="2428875"/>
          </a:xfrm>
          <a:prstGeom prst="rightArrowCallout">
            <a:avLst>
              <a:gd name="adj1" fmla="val 37972"/>
              <a:gd name="adj2" fmla="val 37972"/>
              <a:gd name="adj3" fmla="val 25000"/>
              <a:gd name="adj4" fmla="val 64977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2857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Avatar en voki para entregar la bienvenida a estudiantes con NEE de carácter visual</a:t>
            </a: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Llamada de flecha a la derecha 36"/>
          <p:cNvSpPr>
            <a:spLocks noChangeArrowheads="1"/>
          </p:cNvSpPr>
          <p:nvPr/>
        </p:nvSpPr>
        <p:spPr bwMode="auto">
          <a:xfrm rot="16200000">
            <a:off x="5291510" y="4293667"/>
            <a:ext cx="2286000" cy="2428875"/>
          </a:xfrm>
          <a:prstGeom prst="rightArrowCallout">
            <a:avLst>
              <a:gd name="adj1" fmla="val 24998"/>
              <a:gd name="adj2" fmla="val 24998"/>
              <a:gd name="adj3" fmla="val 25000"/>
              <a:gd name="adj4" fmla="val 64977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2857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Mensaje de bienvenida a los estudiantes que ingresan a la plataforma de la propuesta.</a:t>
            </a: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16200000">
            <a:off x="2909714" y="5091286"/>
            <a:ext cx="1800225" cy="923925"/>
          </a:xfrm>
          <a:prstGeom prst="rightArrowCallout">
            <a:avLst>
              <a:gd name="adj1" fmla="val 19398"/>
              <a:gd name="adj2" fmla="val 25583"/>
              <a:gd name="adj3" fmla="val 55946"/>
              <a:gd name="adj4" fmla="val 59153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2857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Guía virtual</a:t>
            </a: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804248" y="116632"/>
            <a:ext cx="2339752" cy="18722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7020272" y="404664"/>
            <a:ext cx="2123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Acompañate</a:t>
            </a:r>
            <a:r>
              <a:rPr lang="es-ES" dirty="0" smtClean="0"/>
              <a:t> de tu gu</a:t>
            </a:r>
            <a:r>
              <a:rPr lang="es-ES" dirty="0" smtClean="0"/>
              <a:t>í</a:t>
            </a:r>
            <a:r>
              <a:rPr lang="es-ES" dirty="0" smtClean="0"/>
              <a:t>a a partir de la pagina 4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479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" r="1160" b="20821"/>
          <a:stretch/>
        </p:blipFill>
        <p:spPr bwMode="auto">
          <a:xfrm>
            <a:off x="1835696" y="476672"/>
            <a:ext cx="5334000" cy="5235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1115616" y="260648"/>
            <a:ext cx="1800225" cy="1666875"/>
          </a:xfrm>
          <a:prstGeom prst="rightArrowCallout">
            <a:avLst>
              <a:gd name="adj1" fmla="val 19398"/>
              <a:gd name="adj2" fmla="val 25583"/>
              <a:gd name="adj3" fmla="val 31010"/>
              <a:gd name="adj4" fmla="val 59153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2857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Pestaña de inicio del portal en donde encontraras el mapa de navegación de la propuesta</a:t>
            </a: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16200000">
            <a:off x="2189634" y="4875262"/>
            <a:ext cx="1800225" cy="923925"/>
          </a:xfrm>
          <a:prstGeom prst="rightArrowCallout">
            <a:avLst>
              <a:gd name="adj1" fmla="val 19398"/>
              <a:gd name="adj2" fmla="val 25583"/>
              <a:gd name="adj3" fmla="val 55946"/>
              <a:gd name="adj4" fmla="val 59153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2857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Saludo y presentación a través de un guía virtual</a:t>
            </a: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 rot="10800000">
            <a:off x="6804248" y="2564904"/>
            <a:ext cx="1343025" cy="1152525"/>
          </a:xfrm>
          <a:prstGeom prst="rightArrowCallout">
            <a:avLst>
              <a:gd name="adj1" fmla="val 19398"/>
              <a:gd name="adj2" fmla="val 25583"/>
              <a:gd name="adj3" fmla="val 33459"/>
              <a:gd name="adj4" fmla="val 62819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2857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Mapa de navegación del portal</a:t>
            </a: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2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" r="1281" b="22796"/>
          <a:stretch/>
        </p:blipFill>
        <p:spPr bwMode="auto">
          <a:xfrm>
            <a:off x="1835696" y="908720"/>
            <a:ext cx="5429250" cy="5210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utoShape 1"/>
          <p:cNvSpPr>
            <a:spLocks noChangeArrowheads="1"/>
          </p:cNvSpPr>
          <p:nvPr/>
        </p:nvSpPr>
        <p:spPr bwMode="auto">
          <a:xfrm rot="10800000">
            <a:off x="6012160" y="1988840"/>
            <a:ext cx="1800225" cy="1666875"/>
          </a:xfrm>
          <a:prstGeom prst="rightArrowCallout">
            <a:avLst>
              <a:gd name="adj1" fmla="val 19398"/>
              <a:gd name="adj2" fmla="val 25583"/>
              <a:gd name="adj3" fmla="val 31010"/>
              <a:gd name="adj4" fmla="val 59153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2857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Hipervínculo en donde la ciudadanía podrá interactuar e ingresar sus quejas o inquietudes</a:t>
            </a: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10800000">
            <a:off x="6012160" y="3861048"/>
            <a:ext cx="1800225" cy="1666875"/>
          </a:xfrm>
          <a:prstGeom prst="rightArrowCallout">
            <a:avLst>
              <a:gd name="adj1" fmla="val 19398"/>
              <a:gd name="adj2" fmla="val 25583"/>
              <a:gd name="adj3" fmla="val 31010"/>
              <a:gd name="adj4" fmla="val 59153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2857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Hipervínculo donde se anexarán las bases del debate político.</a:t>
            </a: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 rot="5400000">
            <a:off x="3954661" y="1886099"/>
            <a:ext cx="1660525" cy="1577975"/>
          </a:xfrm>
          <a:prstGeom prst="rightArrowCallout">
            <a:avLst>
              <a:gd name="adj1" fmla="val 19398"/>
              <a:gd name="adj2" fmla="val 25583"/>
              <a:gd name="adj3" fmla="val 30215"/>
              <a:gd name="adj4" fmla="val 59153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2857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Hipervínculo que permite acceder a las votaciones en los momentos que sea necesario</a:t>
            </a: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475656" y="764704"/>
            <a:ext cx="1800225" cy="1666875"/>
          </a:xfrm>
          <a:prstGeom prst="rightArrowCallout">
            <a:avLst>
              <a:gd name="adj1" fmla="val 19398"/>
              <a:gd name="adj2" fmla="val 25583"/>
              <a:gd name="adj3" fmla="val 31010"/>
              <a:gd name="adj4" fmla="val 59153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2857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Pestaña donde podrás acceder al Estado Virtual.</a:t>
            </a: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547664" y="2492896"/>
            <a:ext cx="1800225" cy="1666875"/>
          </a:xfrm>
          <a:prstGeom prst="rightArrowCallout">
            <a:avLst>
              <a:gd name="adj1" fmla="val 19398"/>
              <a:gd name="adj2" fmla="val 25583"/>
              <a:gd name="adj3" fmla="val 31010"/>
              <a:gd name="adj4" fmla="val 59153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2857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Hipervínculo que te permitirá acceder a la constitución del Estado.</a:t>
            </a: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619672" y="4293096"/>
            <a:ext cx="1717675" cy="1666875"/>
          </a:xfrm>
          <a:prstGeom prst="rightArrowCallout">
            <a:avLst>
              <a:gd name="adj1" fmla="val 19398"/>
              <a:gd name="adj2" fmla="val 25583"/>
              <a:gd name="adj3" fmla="val 29588"/>
              <a:gd name="adj4" fmla="val 59153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2857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Hipervínculo que te permitirá acceder a las ideas de los partidos políticos del país</a:t>
            </a: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33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" r="1524" b="4406"/>
          <a:stretch/>
        </p:blipFill>
        <p:spPr bwMode="auto">
          <a:xfrm>
            <a:off x="1835696" y="692696"/>
            <a:ext cx="5524500" cy="5182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1403648" y="476672"/>
            <a:ext cx="1800225" cy="1666875"/>
          </a:xfrm>
          <a:prstGeom prst="rightArrowCallout">
            <a:avLst>
              <a:gd name="adj1" fmla="val 19398"/>
              <a:gd name="adj2" fmla="val 25583"/>
              <a:gd name="adj3" fmla="val 31010"/>
              <a:gd name="adj4" fmla="val 59153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2857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Pestaña donde podrás acceder a las diferentes clases de la propuesta</a:t>
            </a: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331640" y="2420888"/>
            <a:ext cx="1800225" cy="1666875"/>
          </a:xfrm>
          <a:prstGeom prst="rightArrowCallout">
            <a:avLst>
              <a:gd name="adj1" fmla="val 19398"/>
              <a:gd name="adj2" fmla="val 25583"/>
              <a:gd name="adj3" fmla="val 31010"/>
              <a:gd name="adj4" fmla="val 59153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2857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Conjunto de clases que son parte de la propuesta.</a:t>
            </a: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 rot="5400000">
            <a:off x="4145285" y="3711699"/>
            <a:ext cx="1800225" cy="1666875"/>
          </a:xfrm>
          <a:prstGeom prst="rightArrowCallout">
            <a:avLst>
              <a:gd name="adj1" fmla="val 19398"/>
              <a:gd name="adj2" fmla="val 25583"/>
              <a:gd name="adj3" fmla="val 31010"/>
              <a:gd name="adj4" fmla="val 59153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2857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Explicación de lo que contiene cada una de las clases de la propuesta</a:t>
            </a: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040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" r="2254" b="8662"/>
          <a:stretch/>
        </p:blipFill>
        <p:spPr bwMode="auto">
          <a:xfrm>
            <a:off x="1115616" y="692696"/>
            <a:ext cx="6480720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467544" y="1052736"/>
            <a:ext cx="1800225" cy="1666875"/>
          </a:xfrm>
          <a:prstGeom prst="rightArrowCallout">
            <a:avLst>
              <a:gd name="adj1" fmla="val 19398"/>
              <a:gd name="adj2" fmla="val 25583"/>
              <a:gd name="adj3" fmla="val 31010"/>
              <a:gd name="adj4" fmla="val 59153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2857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Explicación del guía virtual de la utilidad de esta sección y de los aspectos que la componen</a:t>
            </a: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10800000">
            <a:off x="6516216" y="908720"/>
            <a:ext cx="1800225" cy="1666875"/>
          </a:xfrm>
          <a:prstGeom prst="rightArrowCallout">
            <a:avLst>
              <a:gd name="adj1" fmla="val 19398"/>
              <a:gd name="adj2" fmla="val 25583"/>
              <a:gd name="adj3" fmla="val 31010"/>
              <a:gd name="adj4" fmla="val 59153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2857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Pestaña donde podrás acceder al foro de consulta de estudiantes</a:t>
            </a: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 rot="5400000">
            <a:off x="3641229" y="2199531"/>
            <a:ext cx="1800225" cy="1666875"/>
          </a:xfrm>
          <a:prstGeom prst="rightArrowCallout">
            <a:avLst>
              <a:gd name="adj1" fmla="val 19398"/>
              <a:gd name="adj2" fmla="val 25583"/>
              <a:gd name="adj3" fmla="val 31010"/>
              <a:gd name="adj4" fmla="val 59153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2857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Tutorial de la herramienta tecnológica gogofrog.</a:t>
            </a: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75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" r="1282" b="12159"/>
          <a:stretch/>
        </p:blipFill>
        <p:spPr bwMode="auto">
          <a:xfrm>
            <a:off x="1979712" y="476672"/>
            <a:ext cx="5538470" cy="6076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683568" y="1628800"/>
            <a:ext cx="1981200" cy="1666875"/>
          </a:xfrm>
          <a:prstGeom prst="rightArrowCallout">
            <a:avLst>
              <a:gd name="adj1" fmla="val 19398"/>
              <a:gd name="adj2" fmla="val 25583"/>
              <a:gd name="adj3" fmla="val 34127"/>
              <a:gd name="adj4" fmla="val 59153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2857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Explicación de la finalidad de esta sección (autoevaluación) </a:t>
            </a: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10800000">
            <a:off x="6876256" y="1268760"/>
            <a:ext cx="1800225" cy="1666875"/>
          </a:xfrm>
          <a:prstGeom prst="rightArrowCallout">
            <a:avLst>
              <a:gd name="adj1" fmla="val 19398"/>
              <a:gd name="adj2" fmla="val 25583"/>
              <a:gd name="adj3" fmla="val 31010"/>
              <a:gd name="adj4" fmla="val 59153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2857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Pestaña que entrega más opciones al momento de navegar por el portal.</a:t>
            </a: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115616" y="4005064"/>
            <a:ext cx="1800225" cy="1666875"/>
          </a:xfrm>
          <a:prstGeom prst="rightArrowCallout">
            <a:avLst>
              <a:gd name="adj1" fmla="val 19398"/>
              <a:gd name="adj2" fmla="val 25583"/>
              <a:gd name="adj3" fmla="val 31010"/>
              <a:gd name="adj4" fmla="val 59153"/>
            </a:avLst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2857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Autoevaluación tecnológica la cual debe ser completada por los estudiantes.</a:t>
            </a: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4351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493</Words>
  <Application>Microsoft Macintosh PowerPoint</Application>
  <PresentationFormat>Presentación en pantalla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ALEJANDRA NUÑEZ CASTRO</dc:creator>
  <cp:lastModifiedBy>Dani Nuñez Castro</cp:lastModifiedBy>
  <cp:revision>5</cp:revision>
  <cp:lastPrinted>2015-06-30T23:35:11Z</cp:lastPrinted>
  <dcterms:created xsi:type="dcterms:W3CDTF">2015-06-11T20:18:36Z</dcterms:created>
  <dcterms:modified xsi:type="dcterms:W3CDTF">2015-06-30T23:46:34Z</dcterms:modified>
</cp:coreProperties>
</file>